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1"/>
  </p:notesMasterIdLst>
  <p:sldIdLst>
    <p:sldId id="256" r:id="rId2"/>
    <p:sldId id="257" r:id="rId3"/>
    <p:sldId id="262" r:id="rId4"/>
    <p:sldId id="258" r:id="rId5"/>
    <p:sldId id="259" r:id="rId6"/>
    <p:sldId id="260" r:id="rId7"/>
    <p:sldId id="261" r:id="rId8"/>
    <p:sldId id="263" r:id="rId9"/>
    <p:sldId id="264" r:id="rId10"/>
    <p:sldId id="267" r:id="rId11"/>
    <p:sldId id="268" r:id="rId12"/>
    <p:sldId id="269" r:id="rId13"/>
    <p:sldId id="270" r:id="rId14"/>
    <p:sldId id="271" r:id="rId15"/>
    <p:sldId id="266" r:id="rId16"/>
    <p:sldId id="274" r:id="rId17"/>
    <p:sldId id="275" r:id="rId18"/>
    <p:sldId id="278"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西宮市役所" initials="n" lastIdx="19" clrIdx="0">
    <p:extLst>
      <p:ext uri="{19B8F6BF-5375-455C-9EA6-DF929625EA0E}">
        <p15:presenceInfo xmlns:p15="http://schemas.microsoft.com/office/powerpoint/2012/main" userId="西宮市役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0" autoAdjust="0"/>
    <p:restoredTop sz="61945" autoAdjust="0"/>
  </p:normalViewPr>
  <p:slideViewPr>
    <p:cSldViewPr snapToGrid="0">
      <p:cViewPr varScale="1">
        <p:scale>
          <a:sx n="46" d="100"/>
          <a:sy n="46" d="100"/>
        </p:scale>
        <p:origin x="1620" y="48"/>
      </p:cViewPr>
      <p:guideLst/>
    </p:cSldViewPr>
  </p:slideViewPr>
  <p:notesTextViewPr>
    <p:cViewPr>
      <p:scale>
        <a:sx n="125" d="100"/>
        <a:sy n="125" d="100"/>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C704C-664A-4851-9408-AA0AD2D7B56F}" type="datetimeFigureOut">
              <a:rPr kumimoji="1" lang="ja-JP" altLang="en-US" smtClean="0"/>
              <a:t>2022/9/29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87398-C70C-495B-A760-73A0FC598EE4}" type="slidenum">
              <a:rPr kumimoji="1" lang="ja-JP" altLang="en-US" smtClean="0"/>
              <a:t>‹#›</a:t>
            </a:fld>
            <a:endParaRPr kumimoji="1" lang="ja-JP" altLang="en-US"/>
          </a:p>
        </p:txBody>
      </p:sp>
    </p:spTree>
    <p:extLst>
      <p:ext uri="{BB962C8B-B14F-4D97-AF65-F5344CB8AC3E}">
        <p14:creationId xmlns:p14="http://schemas.microsoft.com/office/powerpoint/2010/main" val="42598890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sz="1200" b="0" u="sng" kern="1200" dirty="0" smtClean="0">
                <a:solidFill>
                  <a:schemeClr val="tx1"/>
                </a:solidFill>
                <a:latin typeface="Arial" panose="020B0604020202020204" pitchFamily="34" charset="0"/>
                <a:ea typeface="ＭＳ Ｐゴシック" panose="020B0600070205080204" pitchFamily="50" charset="-128"/>
                <a:cs typeface="+mn-cs"/>
              </a:rPr>
              <a:t>自己紹介</a:t>
            </a:r>
            <a:r>
              <a:rPr kumimoji="1" lang="ja-JP" altLang="en-US" sz="1200" b="0" u="sng" kern="1200" dirty="0" smtClean="0">
                <a:solidFill>
                  <a:schemeClr val="tx1"/>
                </a:solidFill>
                <a:latin typeface="+mn-lt"/>
                <a:ea typeface="+mn-ea"/>
                <a:cs typeface="+mn-cs"/>
              </a:rPr>
              <a:t>：</a:t>
            </a:r>
            <a:r>
              <a:rPr kumimoji="1" lang="ja-JP" altLang="en-US" sz="1200" b="0" u="sng" kern="1200" dirty="0" smtClean="0">
                <a:solidFill>
                  <a:schemeClr val="tx1"/>
                </a:solidFill>
                <a:latin typeface="Arial" panose="020B0604020202020204" pitchFamily="34" charset="0"/>
                <a:ea typeface="ＭＳ Ｐゴシック" panose="020B0600070205080204" pitchFamily="50" charset="-128"/>
                <a:cs typeface="+mn-cs"/>
              </a:rPr>
              <a:t>参加者同士でもしてもらうなど、クロスロードを始める前にまずは会場を盛り上げましょう</a:t>
            </a:r>
            <a:r>
              <a:rPr kumimoji="1" lang="en-US" altLang="ja-JP" dirty="0" smtClean="0"/>
              <a:t>】</a:t>
            </a:r>
          </a:p>
          <a:p>
            <a:endParaRPr kumimoji="1" lang="en-US" altLang="ja-JP" dirty="0" smtClean="0"/>
          </a:p>
          <a:p>
            <a:r>
              <a:rPr kumimoji="1" lang="en-US" altLang="ja-JP" dirty="0" smtClean="0"/>
              <a:t>【</a:t>
            </a:r>
            <a:r>
              <a:rPr kumimoji="1" lang="ja-JP" altLang="en-US" u="sng" dirty="0" smtClean="0"/>
              <a:t>会場を温め終わったら</a:t>
            </a:r>
            <a:r>
              <a:rPr kumimoji="1" lang="en-US" altLang="ja-JP" u="sng" dirty="0" smtClean="0"/>
              <a:t>…】</a:t>
            </a:r>
          </a:p>
          <a:p>
            <a:r>
              <a:rPr kumimoji="1" lang="ja-JP" altLang="en-US" b="1" u="none" dirty="0" smtClean="0"/>
              <a:t>それではクロスロードを始めていきましょう。</a:t>
            </a:r>
            <a:endParaRPr kumimoji="1" lang="en-US" altLang="ja-JP" b="1" u="none" dirty="0" smtClean="0"/>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1</a:t>
            </a:fld>
            <a:endParaRPr kumimoji="1" lang="ja-JP" altLang="en-US"/>
          </a:p>
        </p:txBody>
      </p:sp>
    </p:spTree>
    <p:extLst>
      <p:ext uri="{BB962C8B-B14F-4D97-AF65-F5344CB8AC3E}">
        <p14:creationId xmlns:p14="http://schemas.microsoft.com/office/powerpoint/2010/main" val="2419862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実際に阪神淡路大震災では死亡原因の約８割が家屋や家具の転倒などによる窒息・圧死でした。</a:t>
            </a:r>
            <a:endParaRPr kumimoji="1" lang="en-US"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大震災後の新耐震基準を満たしている近年の建物であれば、倒壊する可能性は低いですが、</a:t>
            </a:r>
            <a:endParaRPr kumimoji="1" lang="en-US"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室内での被害を防ぎ、安全な避難経路を確保するためには家具の転倒防止や配置の工夫が必要になります。</a:t>
            </a:r>
            <a:endParaRPr kumimoji="1" lang="en-US" altLang="ja-JP" sz="1200" b="1"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8B3CB1F7-40EA-438B-82F7-BF36FF7F572F}" type="slidenum">
              <a:rPr kumimoji="1" lang="ja-JP" altLang="en-US" smtClean="0"/>
              <a:t>10</a:t>
            </a:fld>
            <a:endParaRPr kumimoji="1" lang="ja-JP" altLang="en-US"/>
          </a:p>
        </p:txBody>
      </p:sp>
    </p:spTree>
    <p:extLst>
      <p:ext uri="{BB962C8B-B14F-4D97-AF65-F5344CB8AC3E}">
        <p14:creationId xmlns:p14="http://schemas.microsoft.com/office/powerpoint/2010/main" val="218888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じゃあどんなことをしておけばいいのかというと</a:t>
            </a:r>
            <a:r>
              <a:rPr kumimoji="1" lang="ja-JP" altLang="en-US" sz="1200" b="1" kern="1200" dirty="0" smtClean="0">
                <a:solidFill>
                  <a:schemeClr val="tx1"/>
                </a:solidFill>
                <a:effectLst/>
                <a:latin typeface="+mn-lt"/>
                <a:ea typeface="+mn-ea"/>
                <a:cs typeface="+mn-cs"/>
              </a:rPr>
              <a:t>、</a:t>
            </a:r>
            <a:r>
              <a:rPr kumimoji="1" lang="ja-JP" altLang="ja-JP" sz="1200" b="1" kern="1200" dirty="0" smtClean="0">
                <a:solidFill>
                  <a:schemeClr val="tx1"/>
                </a:solidFill>
                <a:effectLst/>
                <a:latin typeface="+mn-lt"/>
                <a:ea typeface="+mn-ea"/>
                <a:cs typeface="+mn-cs"/>
              </a:rPr>
              <a:t>器具を付け</a:t>
            </a:r>
            <a:r>
              <a:rPr kumimoji="1" lang="ja-JP" altLang="en-US" sz="1200" b="1" kern="1200" dirty="0" smtClean="0">
                <a:solidFill>
                  <a:schemeClr val="tx1"/>
                </a:solidFill>
                <a:effectLst/>
                <a:latin typeface="+mn-lt"/>
                <a:ea typeface="+mn-ea"/>
                <a:cs typeface="+mn-cs"/>
              </a:rPr>
              <a:t>ることができるなら、付けておくに越したことはありません。</a:t>
            </a:r>
            <a:endParaRPr kumimoji="1" lang="ja-JP"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代表的なのがポール式、ベルト式、</a:t>
            </a:r>
            <a:r>
              <a:rPr kumimoji="1" lang="en-US" altLang="ja-JP" sz="1200" b="1" kern="1200" dirty="0" smtClean="0">
                <a:solidFill>
                  <a:schemeClr val="tx1"/>
                </a:solidFill>
                <a:effectLst/>
                <a:latin typeface="+mn-lt"/>
                <a:ea typeface="+mn-ea"/>
                <a:cs typeface="+mn-cs"/>
              </a:rPr>
              <a:t>L</a:t>
            </a:r>
            <a:r>
              <a:rPr kumimoji="1" lang="ja-JP" altLang="ja-JP" sz="1200" b="1" kern="1200" dirty="0" smtClean="0">
                <a:solidFill>
                  <a:schemeClr val="tx1"/>
                </a:solidFill>
                <a:effectLst/>
                <a:latin typeface="+mn-lt"/>
                <a:ea typeface="+mn-ea"/>
                <a:cs typeface="+mn-cs"/>
              </a:rPr>
              <a:t>型金具となっていて、</a:t>
            </a:r>
            <a:r>
              <a:rPr kumimoji="1" lang="ja-JP" altLang="en-US" sz="1200" b="1" kern="1200" dirty="0" smtClean="0">
                <a:solidFill>
                  <a:schemeClr val="tx1"/>
                </a:solidFill>
                <a:effectLst/>
                <a:latin typeface="+mn-lt"/>
                <a:ea typeface="+mn-ea"/>
                <a:cs typeface="+mn-cs"/>
              </a:rPr>
              <a:t>この</a:t>
            </a:r>
            <a:r>
              <a:rPr kumimoji="1" lang="ja-JP" altLang="ja-JP" sz="1200" b="1" kern="1200" dirty="0" smtClean="0">
                <a:solidFill>
                  <a:schemeClr val="tx1"/>
                </a:solidFill>
                <a:effectLst/>
                <a:latin typeface="+mn-lt"/>
                <a:ea typeface="+mn-ea"/>
                <a:cs typeface="+mn-cs"/>
              </a:rPr>
              <a:t>順番に固定効果が高まります。</a:t>
            </a:r>
          </a:p>
          <a:p>
            <a:r>
              <a:rPr kumimoji="1" lang="ja-JP" altLang="ja-JP" sz="1200" b="1" kern="1200" dirty="0" smtClean="0">
                <a:solidFill>
                  <a:schemeClr val="tx1"/>
                </a:solidFill>
                <a:effectLst/>
                <a:latin typeface="+mn-lt"/>
                <a:ea typeface="+mn-ea"/>
                <a:cs typeface="+mn-cs"/>
              </a:rPr>
              <a:t>それ以外にも</a:t>
            </a:r>
            <a:r>
              <a:rPr kumimoji="1" lang="ja-JP" altLang="en-US" sz="1200" b="1" kern="1200" dirty="0" smtClean="0">
                <a:solidFill>
                  <a:schemeClr val="tx1"/>
                </a:solidFill>
                <a:effectLst/>
                <a:latin typeface="+mn-lt"/>
                <a:ea typeface="+mn-ea"/>
                <a:cs typeface="+mn-cs"/>
              </a:rPr>
              <a:t>滑り止めマット</a:t>
            </a:r>
            <a:r>
              <a:rPr kumimoji="1" lang="ja-JP" altLang="ja-JP" sz="1200" b="1" kern="1200" dirty="0" smtClean="0">
                <a:solidFill>
                  <a:schemeClr val="tx1"/>
                </a:solidFill>
                <a:effectLst/>
                <a:latin typeface="+mn-lt"/>
                <a:ea typeface="+mn-ea"/>
                <a:cs typeface="+mn-cs"/>
              </a:rPr>
              <a:t>や、</a:t>
            </a:r>
            <a:r>
              <a:rPr kumimoji="1" lang="ja-JP" altLang="en-US" sz="1200" b="1" kern="1200" dirty="0" smtClean="0">
                <a:solidFill>
                  <a:schemeClr val="tx1"/>
                </a:solidFill>
                <a:effectLst/>
                <a:latin typeface="+mn-lt"/>
                <a:ea typeface="+mn-ea"/>
                <a:cs typeface="+mn-cs"/>
              </a:rPr>
              <a:t>家具の底</a:t>
            </a:r>
            <a:r>
              <a:rPr kumimoji="1" lang="ja-JP" altLang="ja-JP" sz="1200" b="1" kern="1200" dirty="0" smtClean="0">
                <a:solidFill>
                  <a:schemeClr val="tx1"/>
                </a:solidFill>
                <a:effectLst/>
                <a:latin typeface="+mn-lt"/>
                <a:ea typeface="+mn-ea"/>
                <a:cs typeface="+mn-cs"/>
              </a:rPr>
              <a:t>に食い込ませるタイプなど、今は色々な器具が出ているので、またホームセンターとかで見ておいてください。</a:t>
            </a:r>
          </a:p>
          <a:p>
            <a:r>
              <a:rPr kumimoji="1" lang="ja-JP" altLang="ja-JP" sz="1200" b="1" kern="1200" dirty="0" smtClean="0">
                <a:solidFill>
                  <a:schemeClr val="tx1"/>
                </a:solidFill>
                <a:effectLst/>
                <a:latin typeface="+mn-lt"/>
                <a:ea typeface="+mn-ea"/>
                <a:cs typeface="+mn-cs"/>
              </a:rPr>
              <a:t>ただ、見た目が悪くなるし、わざわざこんなものを買うのは面倒だという方もいらっしゃるかと思います。</a:t>
            </a:r>
          </a:p>
          <a:p>
            <a:endParaRPr kumimoji="1" lang="ja-JP" altLang="en-US" b="1" dirty="0"/>
          </a:p>
        </p:txBody>
      </p:sp>
      <p:sp>
        <p:nvSpPr>
          <p:cNvPr id="4" name="スライド番号プレースホルダー 3"/>
          <p:cNvSpPr>
            <a:spLocks noGrp="1"/>
          </p:cNvSpPr>
          <p:nvPr>
            <p:ph type="sldNum" sz="quarter" idx="10"/>
          </p:nvPr>
        </p:nvSpPr>
        <p:spPr/>
        <p:txBody>
          <a:bodyPr/>
          <a:lstStyle/>
          <a:p>
            <a:fld id="{8B3CB1F7-40EA-438B-82F7-BF36FF7F572F}" type="slidenum">
              <a:rPr kumimoji="1" lang="ja-JP" altLang="en-US" smtClean="0"/>
              <a:t>11</a:t>
            </a:fld>
            <a:endParaRPr kumimoji="1" lang="ja-JP" altLang="en-US"/>
          </a:p>
        </p:txBody>
      </p:sp>
    </p:spTree>
    <p:extLst>
      <p:ext uri="{BB962C8B-B14F-4D97-AF65-F5344CB8AC3E}">
        <p14:creationId xmlns:p14="http://schemas.microsoft.com/office/powerpoint/2010/main" val="183264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そういう時は家具の配置を工夫してください。</a:t>
            </a:r>
            <a:endParaRPr kumimoji="1" lang="en-US"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要は倒れてくるのは仕方ないけど、倒れても</a:t>
            </a:r>
            <a:r>
              <a:rPr kumimoji="1" lang="ja-JP" altLang="en-US" sz="1200" b="1" kern="1200" dirty="0" smtClean="0">
                <a:solidFill>
                  <a:schemeClr val="tx1"/>
                </a:solidFill>
                <a:effectLst/>
                <a:latin typeface="+mn-lt"/>
                <a:ea typeface="+mn-ea"/>
                <a:cs typeface="+mn-cs"/>
              </a:rPr>
              <a:t>危険性が低い</a:t>
            </a:r>
            <a:r>
              <a:rPr kumimoji="1" lang="ja-JP" altLang="ja-JP" sz="1200" b="1" kern="1200" dirty="0" smtClean="0">
                <a:solidFill>
                  <a:schemeClr val="tx1"/>
                </a:solidFill>
                <a:effectLst/>
                <a:latin typeface="+mn-lt"/>
                <a:ea typeface="+mn-ea"/>
                <a:cs typeface="+mn-cs"/>
              </a:rPr>
              <a:t>場所に倒せばいいのです。</a:t>
            </a:r>
          </a:p>
          <a:p>
            <a:r>
              <a:rPr kumimoji="1" lang="ja-JP" altLang="ja-JP" sz="1200" b="1" kern="1200" dirty="0" smtClean="0">
                <a:solidFill>
                  <a:schemeClr val="tx1"/>
                </a:solidFill>
                <a:effectLst/>
                <a:latin typeface="+mn-lt"/>
                <a:ea typeface="+mn-ea"/>
                <a:cs typeface="+mn-cs"/>
              </a:rPr>
              <a:t>例えば出入口を塞がないように、とか下敷きにならないように配置してみてください。</a:t>
            </a:r>
          </a:p>
          <a:p>
            <a:endParaRPr kumimoji="1" lang="ja-JP" altLang="en-US" b="1" dirty="0"/>
          </a:p>
        </p:txBody>
      </p:sp>
      <p:sp>
        <p:nvSpPr>
          <p:cNvPr id="4" name="スライド番号プレースホルダー 3"/>
          <p:cNvSpPr>
            <a:spLocks noGrp="1"/>
          </p:cNvSpPr>
          <p:nvPr>
            <p:ph type="sldNum" sz="quarter" idx="10"/>
          </p:nvPr>
        </p:nvSpPr>
        <p:spPr/>
        <p:txBody>
          <a:bodyPr/>
          <a:lstStyle/>
          <a:p>
            <a:fld id="{8B3CB1F7-40EA-438B-82F7-BF36FF7F572F}" type="slidenum">
              <a:rPr kumimoji="1" lang="ja-JP" altLang="en-US" smtClean="0"/>
              <a:t>12</a:t>
            </a:fld>
            <a:endParaRPr kumimoji="1" lang="ja-JP" altLang="en-US"/>
          </a:p>
        </p:txBody>
      </p:sp>
    </p:spTree>
    <p:extLst>
      <p:ext uri="{BB962C8B-B14F-4D97-AF65-F5344CB8AC3E}">
        <p14:creationId xmlns:p14="http://schemas.microsoft.com/office/powerpoint/2010/main" val="426018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寝室に家具を置いている場合も同じです。</a:t>
            </a:r>
            <a:endParaRPr kumimoji="1" lang="en-US" altLang="ja-JP"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1" kern="1200" dirty="0" smtClean="0">
                <a:solidFill>
                  <a:schemeClr val="tx1"/>
                </a:solidFill>
                <a:effectLst/>
                <a:latin typeface="+mn-lt"/>
                <a:ea typeface="+mn-ea"/>
                <a:cs typeface="+mn-cs"/>
              </a:rPr>
              <a:t>出入口を塞がないように、</a:t>
            </a:r>
            <a:r>
              <a:rPr kumimoji="1" lang="ja-JP" altLang="en-US" sz="1200" b="1" kern="1200" dirty="0" smtClean="0">
                <a:solidFill>
                  <a:schemeClr val="tx1"/>
                </a:solidFill>
                <a:effectLst/>
                <a:latin typeface="+mn-lt"/>
                <a:ea typeface="+mn-ea"/>
                <a:cs typeface="+mn-cs"/>
              </a:rPr>
              <a:t>寝ているときに</a:t>
            </a:r>
            <a:r>
              <a:rPr kumimoji="1" lang="ja-JP" altLang="ja-JP" sz="1200" b="1" kern="1200" dirty="0" smtClean="0">
                <a:solidFill>
                  <a:schemeClr val="tx1"/>
                </a:solidFill>
                <a:effectLst/>
                <a:latin typeface="+mn-lt"/>
                <a:ea typeface="+mn-ea"/>
                <a:cs typeface="+mn-cs"/>
              </a:rPr>
              <a:t>下敷きにならないように配置してみてください。</a:t>
            </a:r>
          </a:p>
          <a:p>
            <a:endParaRPr kumimoji="1" lang="ja-JP" altLang="en-US" b="1" dirty="0"/>
          </a:p>
        </p:txBody>
      </p:sp>
      <p:sp>
        <p:nvSpPr>
          <p:cNvPr id="4" name="スライド番号プレースホルダー 3"/>
          <p:cNvSpPr>
            <a:spLocks noGrp="1"/>
          </p:cNvSpPr>
          <p:nvPr>
            <p:ph type="sldNum" sz="quarter" idx="10"/>
          </p:nvPr>
        </p:nvSpPr>
        <p:spPr/>
        <p:txBody>
          <a:bodyPr/>
          <a:lstStyle/>
          <a:p>
            <a:fld id="{8B3CB1F7-40EA-438B-82F7-BF36FF7F572F}" type="slidenum">
              <a:rPr kumimoji="1" lang="ja-JP" altLang="en-US" smtClean="0"/>
              <a:t>13</a:t>
            </a:fld>
            <a:endParaRPr kumimoji="1" lang="ja-JP" altLang="en-US"/>
          </a:p>
        </p:txBody>
      </p:sp>
    </p:spTree>
    <p:extLst>
      <p:ext uri="{BB962C8B-B14F-4D97-AF65-F5344CB8AC3E}">
        <p14:creationId xmlns:p14="http://schemas.microsoft.com/office/powerpoint/2010/main" val="375703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smtClean="0">
                <a:solidFill>
                  <a:schemeClr val="tx1"/>
                </a:solidFill>
                <a:effectLst/>
                <a:latin typeface="+mn-lt"/>
                <a:ea typeface="+mn-ea"/>
                <a:cs typeface="+mn-cs"/>
              </a:rPr>
              <a:t>また、窓ガラスはガラス飛散防止フィルムを貼っておくのがベストですが、</a:t>
            </a:r>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それが出来ない場合はカーテンを閉めておき、ガラスが割れても飛散しないようにしましょう。</a:t>
            </a:r>
            <a:endParaRPr kumimoji="1" lang="ja-JP" altLang="ja-JP" sz="1200" b="1" kern="1200" dirty="0" smtClean="0">
              <a:solidFill>
                <a:schemeClr val="tx1"/>
              </a:solidFill>
              <a:effectLst/>
              <a:latin typeface="+mn-lt"/>
              <a:ea typeface="+mn-ea"/>
              <a:cs typeface="+mn-cs"/>
            </a:endParaRPr>
          </a:p>
          <a:p>
            <a:endParaRPr kumimoji="1" lang="ja-JP" altLang="en-US" b="1" dirty="0"/>
          </a:p>
        </p:txBody>
      </p:sp>
      <p:sp>
        <p:nvSpPr>
          <p:cNvPr id="4" name="スライド番号プレースホルダー 3"/>
          <p:cNvSpPr>
            <a:spLocks noGrp="1"/>
          </p:cNvSpPr>
          <p:nvPr>
            <p:ph type="sldNum" sz="quarter" idx="10"/>
          </p:nvPr>
        </p:nvSpPr>
        <p:spPr/>
        <p:txBody>
          <a:bodyPr/>
          <a:lstStyle/>
          <a:p>
            <a:fld id="{8B3CB1F7-40EA-438B-82F7-BF36FF7F572F}" type="slidenum">
              <a:rPr kumimoji="1" lang="ja-JP" altLang="en-US" smtClean="0"/>
              <a:t>14</a:t>
            </a:fld>
            <a:endParaRPr kumimoji="1" lang="ja-JP" altLang="en-US"/>
          </a:p>
        </p:txBody>
      </p:sp>
    </p:spTree>
    <p:extLst>
      <p:ext uri="{BB962C8B-B14F-4D97-AF65-F5344CB8AC3E}">
        <p14:creationId xmlns:p14="http://schemas.microsoft.com/office/powerpoint/2010/main" val="58977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smtClean="0">
                <a:solidFill>
                  <a:srgbClr val="000000"/>
                </a:solidFill>
                <a:latin typeface="Arial" panose="020B0604020202020204" pitchFamily="34" charset="0"/>
                <a:ea typeface="ＭＳ Ｐ明朝" panose="02020600040205080304" pitchFamily="18" charset="-128"/>
              </a:rPr>
              <a:t>【</a:t>
            </a:r>
            <a:r>
              <a:rPr lang="ja-JP" altLang="en-US" u="sng" dirty="0" smtClean="0">
                <a:solidFill>
                  <a:srgbClr val="000000"/>
                </a:solidFill>
                <a:latin typeface="Arial" panose="020B0604020202020204" pitchFamily="34" charset="0"/>
                <a:ea typeface="ＭＳ Ｐ明朝" panose="02020600040205080304" pitchFamily="18" charset="-128"/>
              </a:rPr>
              <a:t>これは市民編</a:t>
            </a:r>
            <a:r>
              <a:rPr lang="en-US" altLang="ja-JP" u="sng" dirty="0" smtClean="0">
                <a:solidFill>
                  <a:srgbClr val="000000"/>
                </a:solidFill>
                <a:latin typeface="Arial" panose="020B0604020202020204" pitchFamily="34" charset="0"/>
                <a:ea typeface="ＭＳ Ｐ明朝" panose="02020600040205080304" pitchFamily="18" charset="-128"/>
              </a:rPr>
              <a:t>5014</a:t>
            </a:r>
            <a:r>
              <a:rPr lang="ja-JP" altLang="en-US" u="sng" dirty="0" smtClean="0">
                <a:solidFill>
                  <a:srgbClr val="000000"/>
                </a:solidFill>
                <a:latin typeface="Arial" panose="020B0604020202020204" pitchFamily="34" charset="0"/>
                <a:ea typeface="ＭＳ Ｐ明朝" panose="02020600040205080304" pitchFamily="18" charset="-128"/>
              </a:rPr>
              <a:t>の問題</a:t>
            </a:r>
            <a:r>
              <a:rPr lang="en-US" altLang="ja-JP" dirty="0" smtClean="0">
                <a:solidFill>
                  <a:srgbClr val="000000"/>
                </a:solidFill>
                <a:latin typeface="Arial" panose="020B0604020202020204" pitchFamily="34" charset="0"/>
                <a:ea typeface="ＭＳ Ｐ明朝" panose="02020600040205080304"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問題文を読む</a:t>
            </a:r>
            <a:r>
              <a:rPr lang="en-US" altLang="ja-JP" b="0" dirty="0" smtClean="0">
                <a:solidFill>
                  <a:srgbClr val="000000"/>
                </a:solidFill>
                <a:latin typeface="Arial" panose="020B0604020202020204" pitchFamily="34" charset="0"/>
                <a:ea typeface="ＭＳ Ｐ明朝" panose="02020600040205080304" pitchFamily="18" charset="-128"/>
              </a:rPr>
              <a:t>】</a:t>
            </a:r>
            <a:endParaRPr lang="en-US" altLang="ja-JP"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それでは、質問に対して</a:t>
            </a:r>
            <a:r>
              <a:rPr lang="en-US" altLang="ja-JP" b="1" dirty="0" smtClean="0">
                <a:solidFill>
                  <a:srgbClr val="000000"/>
                </a:solidFill>
                <a:latin typeface="Arial" panose="020B0604020202020204" pitchFamily="34" charset="0"/>
                <a:ea typeface="ＭＳ Ｐ明朝" panose="02020600040205080304" pitchFamily="18" charset="-128"/>
              </a:rPr>
              <a:t>YES</a:t>
            </a:r>
            <a:r>
              <a:rPr lang="ja-JP" altLang="en-US" b="1" dirty="0" smtClean="0">
                <a:solidFill>
                  <a:srgbClr val="000000"/>
                </a:solidFill>
                <a:latin typeface="Arial" panose="020B0604020202020204" pitchFamily="34" charset="0"/>
                <a:ea typeface="ＭＳ Ｐ明朝" panose="02020600040205080304" pitchFamily="18" charset="-128"/>
              </a:rPr>
              <a:t>か</a:t>
            </a:r>
            <a:r>
              <a:rPr lang="en-US" altLang="ja-JP" b="1" dirty="0" smtClean="0">
                <a:solidFill>
                  <a:srgbClr val="000000"/>
                </a:solidFill>
                <a:latin typeface="Arial" panose="020B0604020202020204" pitchFamily="34" charset="0"/>
                <a:ea typeface="ＭＳ Ｐ明朝" panose="02020600040205080304" pitchFamily="18" charset="-128"/>
              </a:rPr>
              <a:t>NO</a:t>
            </a:r>
            <a:r>
              <a:rPr lang="ja-JP" altLang="en-US" b="1" dirty="0" err="1" smtClean="0">
                <a:solidFill>
                  <a:srgbClr val="000000"/>
                </a:solidFill>
                <a:latin typeface="Arial" panose="020B0604020202020204" pitchFamily="34" charset="0"/>
                <a:ea typeface="ＭＳ Ｐ明朝" panose="02020600040205080304" pitchFamily="18" charset="-128"/>
              </a:rPr>
              <a:t>かを</a:t>
            </a:r>
            <a:r>
              <a:rPr lang="en-US" altLang="ja-JP" b="1" dirty="0" smtClean="0">
                <a:solidFill>
                  <a:srgbClr val="000000"/>
                </a:solidFill>
                <a:latin typeface="Arial" panose="020B0604020202020204" pitchFamily="34" charset="0"/>
                <a:ea typeface="ＭＳ Ｐ明朝" panose="02020600040205080304" pitchFamily="18" charset="-128"/>
              </a:rPr>
              <a:t>1</a:t>
            </a:r>
            <a:r>
              <a:rPr lang="ja-JP" altLang="en-US" b="1" dirty="0" smtClean="0">
                <a:solidFill>
                  <a:srgbClr val="000000"/>
                </a:solidFill>
                <a:latin typeface="Arial" panose="020B0604020202020204" pitchFamily="34" charset="0"/>
                <a:ea typeface="ＭＳ Ｐ明朝" panose="02020600040205080304" pitchFamily="18" charset="-128"/>
              </a:rPr>
              <a:t>分間で心の中で決めてください。</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en-US" altLang="ja-JP" b="0" u="sng" dirty="0" smtClean="0">
                <a:solidFill>
                  <a:srgbClr val="000000"/>
                </a:solidFill>
                <a:latin typeface="Arial" panose="020B0604020202020204" pitchFamily="34" charset="0"/>
                <a:ea typeface="ＭＳ Ｐ明朝" panose="02020600040205080304" pitchFamily="18" charset="-128"/>
              </a:rPr>
              <a:t>1</a:t>
            </a:r>
            <a:r>
              <a:rPr lang="ja-JP" altLang="en-US" b="0" u="sng" dirty="0" smtClean="0">
                <a:solidFill>
                  <a:srgbClr val="000000"/>
                </a:solidFill>
                <a:latin typeface="Arial" panose="020B0604020202020204" pitchFamily="34" charset="0"/>
                <a:ea typeface="ＭＳ Ｐ明朝" panose="02020600040205080304" pitchFamily="18" charset="-128"/>
              </a:rPr>
              <a:t>分計る</a:t>
            </a:r>
            <a:r>
              <a:rPr lang="en-US" altLang="ja-JP" b="0" dirty="0" smtClean="0">
                <a:solidFill>
                  <a:srgbClr val="000000"/>
                </a:solidFill>
                <a:latin typeface="Arial" panose="020B0604020202020204" pitchFamily="34" charset="0"/>
                <a:ea typeface="ＭＳ Ｐ明朝" panose="02020600040205080304" pitchFamily="18" charset="-128"/>
              </a:rPr>
              <a:t>】</a:t>
            </a:r>
          </a:p>
          <a:p>
            <a:pPr marL="0" algn="l" defTabSz="914400" rtl="0" eaLnBrk="1" latinLnBrk="0" hangingPunct="1"/>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決まりましたか？決まった人は判断理由をポストイットに記入してください。</a:t>
            </a:r>
            <a:endPar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en-US" altLang="ja-JP" b="0" u="sng" dirty="0" smtClean="0">
                <a:solidFill>
                  <a:srgbClr val="000000"/>
                </a:solidFill>
                <a:latin typeface="Arial" panose="020B0604020202020204" pitchFamily="34" charset="0"/>
                <a:ea typeface="ＭＳ Ｐ明朝" panose="02020600040205080304" pitchFamily="18" charset="-128"/>
              </a:rPr>
              <a:t>1</a:t>
            </a:r>
            <a:r>
              <a:rPr lang="ja-JP" altLang="en-US" b="0" u="sng" dirty="0" smtClean="0">
                <a:solidFill>
                  <a:srgbClr val="000000"/>
                </a:solidFill>
                <a:latin typeface="Arial" panose="020B0604020202020204" pitchFamily="34" charset="0"/>
                <a:ea typeface="ＭＳ Ｐ明朝" panose="02020600040205080304" pitchFamily="18" charset="-128"/>
              </a:rPr>
              <a:t>分計る</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記入できましたか？</a:t>
            </a:r>
            <a:endParaRPr lang="en-US" altLang="ja-JP" b="1" dirty="0" smtClean="0">
              <a:solidFill>
                <a:srgbClr val="000000"/>
              </a:solidFill>
              <a:latin typeface="Arial" panose="020B0604020202020204" pitchFamily="34" charset="0"/>
              <a:ea typeface="ＭＳ Ｐ明朝" panose="02020600040205080304"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記入できるまでしばらく待つ</a:t>
            </a:r>
            <a:r>
              <a:rPr lang="en-US" altLang="ja-JP" b="0" dirty="0" smtClean="0">
                <a:solidFill>
                  <a:srgbClr val="000000"/>
                </a:solidFill>
                <a:latin typeface="Arial" panose="020B0604020202020204" pitchFamily="34" charset="0"/>
                <a:ea typeface="ＭＳ Ｐ明朝" panose="02020600040205080304" pitchFamily="18" charset="-128"/>
              </a:rPr>
              <a:t>】</a:t>
            </a:r>
            <a:endParaRPr lang="en-US" altLang="ja-JP" b="1" dirty="0" smtClean="0">
              <a:solidFill>
                <a:srgbClr val="000000"/>
              </a:solidFill>
              <a:latin typeface="Arial" panose="020B0604020202020204" pitchFamily="34" charset="0"/>
              <a:ea typeface="ＭＳ Ｐ明朝" panose="02020600040205080304" pitchFamily="18" charset="-128"/>
            </a:endParaRPr>
          </a:p>
          <a:p>
            <a:pPr marL="0" algn="l" defTabSz="914400" rtl="0" eaLnBrk="1" latinLnBrk="0" hangingPunct="1"/>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時間になりました。それでは</a:t>
            </a:r>
            <a:r>
              <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rPr>
              <a:t>yes</a:t>
            </a:r>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か</a:t>
            </a:r>
            <a:r>
              <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rPr>
              <a:t>no</a:t>
            </a:r>
            <a:r>
              <a:rPr kumimoji="1" lang="ja-JP" altLang="en-US" sz="1200" b="1" kern="1200" dirty="0" err="1" smtClean="0">
                <a:solidFill>
                  <a:srgbClr val="000000"/>
                </a:solidFill>
                <a:latin typeface="Arial" panose="020B0604020202020204" pitchFamily="34" charset="0"/>
                <a:ea typeface="ＭＳ Ｐ明朝" panose="02020600040205080304" pitchFamily="18" charset="-128"/>
                <a:cs typeface="+mn-cs"/>
              </a:rPr>
              <a:t>かを</a:t>
            </a:r>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発表します。合図の後一斉にカードを表向けてください。</a:t>
            </a:r>
            <a:endPar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endParaRPr>
          </a:p>
          <a:p>
            <a:pPr marL="0" algn="l" defTabSz="914400" rtl="0" eaLnBrk="1" latinLnBrk="0" hangingPunct="1"/>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それではカードオープン！</a:t>
            </a:r>
            <a:endPar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endParaRPr>
          </a:p>
          <a:p>
            <a:pPr marL="0" algn="l" defTabSz="914400" rtl="0" eaLnBrk="1" latinLnBrk="0" hangingPunct="1"/>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多数派だった人は青座布団をひとり一枚取ってください。</a:t>
            </a:r>
            <a:endPar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endParaRPr>
          </a:p>
          <a:p>
            <a:pPr marL="0" algn="l" defTabSz="914400" rtl="0" eaLnBrk="1" latinLnBrk="0" hangingPunct="1"/>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ただし少数派が</a:t>
            </a:r>
            <a:r>
              <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rPr>
              <a:t>1</a:t>
            </a:r>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名だった場合、その</a:t>
            </a:r>
            <a:r>
              <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rPr>
              <a:t>1</a:t>
            </a:r>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人のみが金座布団を取ってください。</a:t>
            </a:r>
            <a:endPar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endParaRPr>
          </a:p>
          <a:p>
            <a:pPr marL="0" algn="l" defTabSz="914400" rtl="0" eaLnBrk="1" latinLnBrk="0" hangingPunct="1"/>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では</a:t>
            </a:r>
            <a:r>
              <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rPr>
              <a:t>5</a:t>
            </a:r>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分ほど時間を取りますので、判断した理由を班の中で代表者から順番にひとりずつ時計回りに発表してください。それではどうぞ。</a:t>
            </a:r>
            <a:endPar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endParaRPr>
          </a:p>
          <a:p>
            <a:pPr eaLnBrk="1" hangingPunct="1"/>
            <a:r>
              <a:rPr lang="en-US" altLang="ja-JP" dirty="0" smtClean="0">
                <a:solidFill>
                  <a:srgbClr val="000000"/>
                </a:solidFill>
                <a:latin typeface="Arial" panose="020B0604020202020204" pitchFamily="34" charset="0"/>
                <a:ea typeface="ＭＳ Ｐ明朝" panose="02020600040205080304" pitchFamily="18" charset="-128"/>
              </a:rPr>
              <a:t>【</a:t>
            </a:r>
            <a:r>
              <a:rPr lang="ja-JP" altLang="en-US" u="sng" dirty="0" smtClean="0">
                <a:solidFill>
                  <a:srgbClr val="000000"/>
                </a:solidFill>
                <a:latin typeface="Arial" panose="020B0604020202020204" pitchFamily="34" charset="0"/>
                <a:ea typeface="ＭＳ Ｐ明朝" panose="02020600040205080304" pitchFamily="18" charset="-128"/>
              </a:rPr>
              <a:t>５分計る</a:t>
            </a:r>
            <a:r>
              <a:rPr lang="en-US" altLang="ja-JP" dirty="0" smtClean="0">
                <a:solidFill>
                  <a:srgbClr val="000000"/>
                </a:solidFill>
                <a:latin typeface="Arial" panose="020B0604020202020204" pitchFamily="34" charset="0"/>
                <a:ea typeface="ＭＳ Ｐ明朝" panose="02020600040205080304" pitchFamily="18" charset="-128"/>
              </a:rPr>
              <a:t>】</a:t>
            </a: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時間になりました。それでは各班にどんな意見が出たのか発表してもらいます。</a:t>
            </a:r>
            <a:endParaRPr kumimoji="1" lang="ja-JP"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適当に班を当てて、代表者に班で出た意見を発表してもらう</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何班発表してもらうかは、時間と相談しながら</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その後簡単にフィードバック：自分なりの解説をゲーム開始前に考えておいてください</a:t>
            </a:r>
            <a:r>
              <a:rPr lang="en-US" altLang="ja-JP" b="0" u="none" dirty="0" smtClean="0">
                <a:solidFill>
                  <a:srgbClr val="000000"/>
                </a:solidFill>
                <a:latin typeface="Arial" panose="020B0604020202020204" pitchFamily="34" charset="0"/>
                <a:ea typeface="ＭＳ Ｐ明朝" panose="02020600040205080304" pitchFamily="18" charset="-128"/>
              </a:rPr>
              <a:t>】</a:t>
            </a:r>
            <a:endParaRPr lang="en-US" altLang="ja-JP" b="0"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解説のヒント</a:t>
            </a:r>
            <a:r>
              <a:rPr lang="en-US" altLang="ja-JP" b="0" u="sng" dirty="0" smtClean="0">
                <a:solidFill>
                  <a:srgbClr val="000000"/>
                </a:solidFill>
                <a:latin typeface="Arial" panose="020B0604020202020204" pitchFamily="34" charset="0"/>
                <a:ea typeface="ＭＳ Ｐ明朝" panose="02020600040205080304"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n-lt"/>
                <a:ea typeface="+mn-ea"/>
              </a:rPr>
              <a:t>・避難の際には非常持出袋を持っていくことが必要。</a:t>
            </a:r>
            <a:endParaRPr kumimoji="1" lang="en-US" altLang="ja-JP" dirty="0" smtClean="0">
              <a:solidFill>
                <a:schemeClr val="tx1"/>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n-lt"/>
                <a:ea typeface="+mn-ea"/>
              </a:rPr>
              <a:t>・みんなが事前に用意しておけば、こんな問題は起こらない。（</a:t>
            </a:r>
            <a:r>
              <a:rPr kumimoji="1" lang="ja-JP" altLang="en-US" dirty="0" smtClean="0">
                <a:solidFill>
                  <a:schemeClr val="tx1"/>
                </a:solidFill>
                <a:latin typeface="+mn-lt"/>
                <a:ea typeface="+mn-ea"/>
              </a:rPr>
              <a:t>数はすくなく</a:t>
            </a:r>
            <a:r>
              <a:rPr kumimoji="1" lang="ja-JP" altLang="en-US" dirty="0" smtClean="0">
                <a:solidFill>
                  <a:schemeClr val="tx1"/>
                </a:solidFill>
                <a:latin typeface="+mn-lt"/>
                <a:ea typeface="+mn-ea"/>
              </a:rPr>
              <a:t>とも減る）</a:t>
            </a:r>
            <a:endParaRPr kumimoji="1" lang="en-US" altLang="ja-JP" dirty="0" smtClean="0">
              <a:solidFill>
                <a:schemeClr val="tx1"/>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n-lt"/>
                <a:ea typeface="+mn-ea"/>
              </a:rPr>
              <a:t>・非常持出リストを活用し、家族皆で非常持出袋の中身を考えておくとよいでしょう。</a:t>
            </a:r>
            <a:endParaRPr kumimoji="1" lang="en-US" altLang="ja-JP" dirty="0">
              <a:solidFill>
                <a:schemeClr val="tx1"/>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この問題は周りに飲食料を持っていない家族が多数いるから悩ましいですよね。</a:t>
            </a:r>
            <a:endPar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smtClean="0">
                <a:solidFill>
                  <a:srgbClr val="000000"/>
                </a:solidFill>
                <a:latin typeface="Arial" panose="020B0604020202020204" pitchFamily="34" charset="0"/>
                <a:ea typeface="ＭＳ Ｐ明朝" panose="02020600040205080304" pitchFamily="18" charset="-128"/>
                <a:cs typeface="+mn-cs"/>
              </a:rPr>
              <a:t>でも避難する人が全員しっかりと自分の必要なものを持っていけばこのような問題は起こらないはずです。</a:t>
            </a:r>
            <a:endParaRPr kumimoji="1" lang="en-US" altLang="ja-JP" sz="1200" b="1" kern="1200" dirty="0" smtClean="0">
              <a:solidFill>
                <a:srgbClr val="000000"/>
              </a:solidFill>
              <a:latin typeface="Arial" panose="020B0604020202020204" pitchFamily="34" charset="0"/>
              <a:ea typeface="ＭＳ Ｐ明朝" panose="02020600040205080304" pitchFamily="18" charset="-128"/>
              <a:cs typeface="+mn-cs"/>
            </a:endParaRPr>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15</a:t>
            </a:fld>
            <a:endParaRPr kumimoji="1" lang="ja-JP" altLang="en-US"/>
          </a:p>
        </p:txBody>
      </p:sp>
    </p:spTree>
    <p:extLst>
      <p:ext uri="{BB962C8B-B14F-4D97-AF65-F5344CB8AC3E}">
        <p14:creationId xmlns:p14="http://schemas.microsoft.com/office/powerpoint/2010/main" val="3916679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smtClean="0">
                <a:solidFill>
                  <a:schemeClr val="tx1"/>
                </a:solidFill>
                <a:effectLst/>
                <a:latin typeface="+mn-lt"/>
                <a:ea typeface="+mn-ea"/>
                <a:cs typeface="+mn-cs"/>
              </a:rPr>
              <a:t>では非常持出袋には何を入れておけばいいのでしょうか。</a:t>
            </a:r>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絶対に必要なのが、飲食料です。</a:t>
            </a:r>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また、家をしばらく空けることになるので貴重品をしっかりと持っていきましょう。</a:t>
            </a:r>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感染防止品も自分で用意しましょう。</a:t>
            </a:r>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どのようなものを入れるべきか</a:t>
            </a:r>
            <a:r>
              <a:rPr kumimoji="1" lang="ja-JP" altLang="en-US" sz="1200" b="1" kern="1200" dirty="0" err="1" smtClean="0">
                <a:solidFill>
                  <a:schemeClr val="tx1"/>
                </a:solidFill>
                <a:effectLst/>
                <a:latin typeface="+mn-lt"/>
                <a:ea typeface="+mn-ea"/>
                <a:cs typeface="+mn-cs"/>
              </a:rPr>
              <a:t>は</a:t>
            </a:r>
            <a:r>
              <a:rPr kumimoji="1" lang="ja-JP" altLang="en-US" sz="1200" b="1" kern="1200" dirty="0" smtClean="0">
                <a:solidFill>
                  <a:schemeClr val="tx1"/>
                </a:solidFill>
                <a:effectLst/>
                <a:latin typeface="+mn-lt"/>
                <a:ea typeface="+mn-ea"/>
                <a:cs typeface="+mn-cs"/>
              </a:rPr>
              <a:t>自分や家族の状況によって、人それぞれです。</a:t>
            </a:r>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避難所の生活を想像し、何を持っていくべきか考えておきましょう。</a:t>
            </a:r>
            <a:endParaRPr kumimoji="1" lang="en-US" altLang="ja-JP" sz="1200" b="1" kern="1200" dirty="0" smtClean="0">
              <a:solidFill>
                <a:schemeClr val="tx1"/>
              </a:solidFill>
              <a:effectLst/>
              <a:latin typeface="+mn-lt"/>
              <a:ea typeface="+mn-ea"/>
              <a:cs typeface="+mn-cs"/>
            </a:endParaRPr>
          </a:p>
          <a:p>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また、災害がいったん落ち着けば、家に物を取りに行ったり、被害が無ければそのまま家で過ごすこともできるので、家の中に十分な備蓄品を準備しておくこともとても大切ですね。</a:t>
            </a:r>
            <a:endParaRPr kumimoji="1" lang="ja-JP" altLang="ja-JP" sz="1200" b="1" kern="1200" dirty="0" smtClean="0">
              <a:solidFill>
                <a:schemeClr val="tx1"/>
              </a:solidFill>
              <a:effectLst/>
              <a:latin typeface="+mn-lt"/>
              <a:ea typeface="+mn-ea"/>
              <a:cs typeface="+mn-cs"/>
            </a:endParaRPr>
          </a:p>
          <a:p>
            <a:endParaRPr kumimoji="1" lang="ja-JP" altLang="en-US" b="1" dirty="0"/>
          </a:p>
        </p:txBody>
      </p:sp>
      <p:sp>
        <p:nvSpPr>
          <p:cNvPr id="4" name="スライド番号プレースホルダー 3"/>
          <p:cNvSpPr>
            <a:spLocks noGrp="1"/>
          </p:cNvSpPr>
          <p:nvPr>
            <p:ph type="sldNum" sz="quarter" idx="10"/>
          </p:nvPr>
        </p:nvSpPr>
        <p:spPr/>
        <p:txBody>
          <a:bodyPr/>
          <a:lstStyle/>
          <a:p>
            <a:fld id="{8B3CB1F7-40EA-438B-82F7-BF36FF7F572F}" type="slidenum">
              <a:rPr kumimoji="1" lang="ja-JP" altLang="en-US" smtClean="0"/>
              <a:t>16</a:t>
            </a:fld>
            <a:endParaRPr kumimoji="1" lang="ja-JP" altLang="en-US"/>
          </a:p>
        </p:txBody>
      </p:sp>
    </p:spTree>
    <p:extLst>
      <p:ext uri="{BB962C8B-B14F-4D97-AF65-F5344CB8AC3E}">
        <p14:creationId xmlns:p14="http://schemas.microsoft.com/office/powerpoint/2010/main" val="353222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smtClean="0">
                <a:solidFill>
                  <a:srgbClr val="000000"/>
                </a:solidFill>
                <a:latin typeface="Arial" panose="020B0604020202020204" pitchFamily="34" charset="0"/>
                <a:ea typeface="ＭＳ Ｐ明朝" panose="02020600040205080304" pitchFamily="18" charset="-128"/>
              </a:rPr>
              <a:t>【</a:t>
            </a:r>
            <a:r>
              <a:rPr lang="ja-JP" altLang="en-US" u="sng" dirty="0" smtClean="0">
                <a:solidFill>
                  <a:srgbClr val="000000"/>
                </a:solidFill>
                <a:latin typeface="Arial" panose="020B0604020202020204" pitchFamily="34" charset="0"/>
                <a:ea typeface="ＭＳ Ｐ明朝" panose="02020600040205080304" pitchFamily="18" charset="-128"/>
              </a:rPr>
              <a:t>これはオリジナル問題です。伝えたい内容が問題カードにない場合はこのようにオリジナルで作成しましょう。</a:t>
            </a:r>
            <a:r>
              <a:rPr lang="en-US" altLang="ja-JP" dirty="0" smtClean="0">
                <a:solidFill>
                  <a:srgbClr val="000000"/>
                </a:solidFill>
                <a:latin typeface="Arial" panose="020B0604020202020204" pitchFamily="34" charset="0"/>
                <a:ea typeface="ＭＳ Ｐ明朝" panose="02020600040205080304"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問題文を読む</a:t>
            </a:r>
            <a:r>
              <a:rPr lang="en-US" altLang="ja-JP" b="0" dirty="0" smtClean="0">
                <a:solidFill>
                  <a:srgbClr val="000000"/>
                </a:solidFill>
                <a:latin typeface="Arial" panose="020B0604020202020204" pitchFamily="34" charset="0"/>
                <a:ea typeface="ＭＳ Ｐ明朝" panose="02020600040205080304" pitchFamily="18" charset="-128"/>
              </a:rPr>
              <a:t>】</a:t>
            </a:r>
            <a:endParaRPr lang="en-US" altLang="ja-JP"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質問に対して</a:t>
            </a:r>
            <a:r>
              <a:rPr lang="en-US" altLang="ja-JP" b="1" dirty="0" smtClean="0">
                <a:solidFill>
                  <a:srgbClr val="000000"/>
                </a:solidFill>
                <a:latin typeface="Arial" panose="020B0604020202020204" pitchFamily="34" charset="0"/>
                <a:ea typeface="ＭＳ Ｐ明朝" panose="02020600040205080304" pitchFamily="18" charset="-128"/>
              </a:rPr>
              <a:t>YES</a:t>
            </a:r>
            <a:r>
              <a:rPr lang="ja-JP" altLang="en-US" b="1" dirty="0" smtClean="0">
                <a:solidFill>
                  <a:srgbClr val="000000"/>
                </a:solidFill>
                <a:latin typeface="Arial" panose="020B0604020202020204" pitchFamily="34" charset="0"/>
                <a:ea typeface="ＭＳ Ｐ明朝" panose="02020600040205080304" pitchFamily="18" charset="-128"/>
              </a:rPr>
              <a:t>か</a:t>
            </a:r>
            <a:r>
              <a:rPr lang="en-US" altLang="ja-JP" b="1" dirty="0" smtClean="0">
                <a:solidFill>
                  <a:srgbClr val="000000"/>
                </a:solidFill>
                <a:latin typeface="Arial" panose="020B0604020202020204" pitchFamily="34" charset="0"/>
                <a:ea typeface="ＭＳ Ｐ明朝" panose="02020600040205080304" pitchFamily="18" charset="-128"/>
              </a:rPr>
              <a:t>NO</a:t>
            </a:r>
            <a:r>
              <a:rPr lang="ja-JP" altLang="en-US" b="1" dirty="0" err="1" smtClean="0">
                <a:solidFill>
                  <a:srgbClr val="000000"/>
                </a:solidFill>
                <a:latin typeface="Arial" panose="020B0604020202020204" pitchFamily="34" charset="0"/>
                <a:ea typeface="ＭＳ Ｐ明朝" panose="02020600040205080304" pitchFamily="18" charset="-128"/>
              </a:rPr>
              <a:t>かを</a:t>
            </a:r>
            <a:r>
              <a:rPr lang="en-US" altLang="ja-JP" b="1" dirty="0" smtClean="0">
                <a:solidFill>
                  <a:srgbClr val="000000"/>
                </a:solidFill>
                <a:latin typeface="Arial" panose="020B0604020202020204" pitchFamily="34" charset="0"/>
                <a:ea typeface="ＭＳ Ｐ明朝" panose="02020600040205080304" pitchFamily="18" charset="-128"/>
              </a:rPr>
              <a:t>1</a:t>
            </a:r>
            <a:r>
              <a:rPr lang="ja-JP" altLang="en-US" b="1" dirty="0" smtClean="0">
                <a:solidFill>
                  <a:srgbClr val="000000"/>
                </a:solidFill>
                <a:latin typeface="Arial" panose="020B0604020202020204" pitchFamily="34" charset="0"/>
                <a:ea typeface="ＭＳ Ｐ明朝" panose="02020600040205080304" pitchFamily="18" charset="-128"/>
              </a:rPr>
              <a:t>分間で心の中で決めてください。</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en-US" altLang="ja-JP" b="0" u="sng" dirty="0" smtClean="0">
                <a:solidFill>
                  <a:srgbClr val="000000"/>
                </a:solidFill>
                <a:latin typeface="Arial" panose="020B0604020202020204" pitchFamily="34" charset="0"/>
                <a:ea typeface="ＭＳ Ｐ明朝" panose="02020600040205080304" pitchFamily="18" charset="-128"/>
              </a:rPr>
              <a:t>1</a:t>
            </a:r>
            <a:r>
              <a:rPr lang="ja-JP" altLang="en-US" b="0" u="sng" dirty="0" smtClean="0">
                <a:solidFill>
                  <a:srgbClr val="000000"/>
                </a:solidFill>
                <a:latin typeface="Arial" panose="020B0604020202020204" pitchFamily="34" charset="0"/>
                <a:ea typeface="ＭＳ Ｐ明朝" panose="02020600040205080304" pitchFamily="18" charset="-128"/>
              </a:rPr>
              <a:t>分計る</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決まりましたか？決まった人は判断理由をポストイットに記入してください。</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en-US" altLang="ja-JP" b="0" u="sng" dirty="0" smtClean="0">
                <a:solidFill>
                  <a:srgbClr val="000000"/>
                </a:solidFill>
                <a:latin typeface="Arial" panose="020B0604020202020204" pitchFamily="34" charset="0"/>
                <a:ea typeface="ＭＳ Ｐ明朝" panose="02020600040205080304" pitchFamily="18" charset="-128"/>
              </a:rPr>
              <a:t>1</a:t>
            </a:r>
            <a:r>
              <a:rPr lang="ja-JP" altLang="en-US" b="0" u="sng" dirty="0" smtClean="0">
                <a:solidFill>
                  <a:srgbClr val="000000"/>
                </a:solidFill>
                <a:latin typeface="Arial" panose="020B0604020202020204" pitchFamily="34" charset="0"/>
                <a:ea typeface="ＭＳ Ｐ明朝" panose="02020600040205080304" pitchFamily="18" charset="-128"/>
              </a:rPr>
              <a:t>分計る</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記入できましたか？</a:t>
            </a:r>
            <a:endParaRPr lang="en-US" altLang="ja-JP" b="1" dirty="0" smtClean="0">
              <a:solidFill>
                <a:srgbClr val="000000"/>
              </a:solidFill>
              <a:latin typeface="Arial" panose="020B0604020202020204" pitchFamily="34" charset="0"/>
              <a:ea typeface="ＭＳ Ｐ明朝" panose="02020600040205080304"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記入できるまでしばらく待つ</a:t>
            </a:r>
            <a:r>
              <a:rPr lang="en-US" altLang="ja-JP" b="0" dirty="0" smtClean="0">
                <a:solidFill>
                  <a:srgbClr val="000000"/>
                </a:solidFill>
                <a:latin typeface="Arial" panose="020B0604020202020204" pitchFamily="34" charset="0"/>
                <a:ea typeface="ＭＳ Ｐ明朝" panose="02020600040205080304" pitchFamily="18" charset="-128"/>
              </a:rPr>
              <a:t>】</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時間になりました。それでは</a:t>
            </a:r>
            <a:r>
              <a:rPr lang="en-US" altLang="ja-JP" b="1" dirty="0" smtClean="0">
                <a:solidFill>
                  <a:srgbClr val="000000"/>
                </a:solidFill>
                <a:latin typeface="Arial" panose="020B0604020202020204" pitchFamily="34" charset="0"/>
                <a:ea typeface="ＭＳ Ｐ明朝" panose="02020600040205080304" pitchFamily="18" charset="-128"/>
              </a:rPr>
              <a:t>yes</a:t>
            </a:r>
            <a:r>
              <a:rPr lang="ja-JP" altLang="en-US" b="1" dirty="0" smtClean="0">
                <a:solidFill>
                  <a:srgbClr val="000000"/>
                </a:solidFill>
                <a:latin typeface="Arial" panose="020B0604020202020204" pitchFamily="34" charset="0"/>
                <a:ea typeface="ＭＳ Ｐ明朝" panose="02020600040205080304" pitchFamily="18" charset="-128"/>
              </a:rPr>
              <a:t>か</a:t>
            </a:r>
            <a:r>
              <a:rPr lang="en-US" altLang="ja-JP" b="1" dirty="0" smtClean="0">
                <a:solidFill>
                  <a:srgbClr val="000000"/>
                </a:solidFill>
                <a:latin typeface="Arial" panose="020B0604020202020204" pitchFamily="34" charset="0"/>
                <a:ea typeface="ＭＳ Ｐ明朝" panose="02020600040205080304" pitchFamily="18" charset="-128"/>
              </a:rPr>
              <a:t>no</a:t>
            </a:r>
            <a:r>
              <a:rPr lang="ja-JP" altLang="en-US" b="1" dirty="0" err="1" smtClean="0">
                <a:solidFill>
                  <a:srgbClr val="000000"/>
                </a:solidFill>
                <a:latin typeface="Arial" panose="020B0604020202020204" pitchFamily="34" charset="0"/>
                <a:ea typeface="ＭＳ Ｐ明朝" panose="02020600040205080304" pitchFamily="18" charset="-128"/>
              </a:rPr>
              <a:t>かを</a:t>
            </a:r>
            <a:r>
              <a:rPr lang="ja-JP" altLang="en-US" b="1" dirty="0" smtClean="0">
                <a:solidFill>
                  <a:srgbClr val="000000"/>
                </a:solidFill>
                <a:latin typeface="Arial" panose="020B0604020202020204" pitchFamily="34" charset="0"/>
                <a:ea typeface="ＭＳ Ｐ明朝" panose="02020600040205080304" pitchFamily="18" charset="-128"/>
              </a:rPr>
              <a:t>発表します。合図の後一斉にカードを表向けてください。</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それではどうぞ。</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多数派だった人は青座布団をひとり一枚取ってください。</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ただし少数派が</a:t>
            </a:r>
            <a:r>
              <a:rPr lang="en-US" altLang="ja-JP" b="1" dirty="0" smtClean="0">
                <a:solidFill>
                  <a:srgbClr val="000000"/>
                </a:solidFill>
                <a:latin typeface="Arial" panose="020B0604020202020204" pitchFamily="34" charset="0"/>
                <a:ea typeface="ＭＳ Ｐ明朝" panose="02020600040205080304" pitchFamily="18" charset="-128"/>
              </a:rPr>
              <a:t>1</a:t>
            </a:r>
            <a:r>
              <a:rPr lang="ja-JP" altLang="en-US" b="1" dirty="0" smtClean="0">
                <a:solidFill>
                  <a:srgbClr val="000000"/>
                </a:solidFill>
                <a:latin typeface="Arial" panose="020B0604020202020204" pitchFamily="34" charset="0"/>
                <a:ea typeface="ＭＳ Ｐ明朝" panose="02020600040205080304" pitchFamily="18" charset="-128"/>
              </a:rPr>
              <a:t>名だった場合、その</a:t>
            </a:r>
            <a:r>
              <a:rPr lang="en-US" altLang="ja-JP" b="1" dirty="0" smtClean="0">
                <a:solidFill>
                  <a:srgbClr val="000000"/>
                </a:solidFill>
                <a:latin typeface="Arial" panose="020B0604020202020204" pitchFamily="34" charset="0"/>
                <a:ea typeface="ＭＳ Ｐ明朝" panose="02020600040205080304" pitchFamily="18" charset="-128"/>
              </a:rPr>
              <a:t>1</a:t>
            </a:r>
            <a:r>
              <a:rPr lang="ja-JP" altLang="en-US" b="1" dirty="0" smtClean="0">
                <a:solidFill>
                  <a:srgbClr val="000000"/>
                </a:solidFill>
                <a:latin typeface="Arial" panose="020B0604020202020204" pitchFamily="34" charset="0"/>
                <a:ea typeface="ＭＳ Ｐ明朝" panose="02020600040205080304" pitchFamily="18" charset="-128"/>
              </a:rPr>
              <a:t>人のみが金座布団を取ってください。</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では</a:t>
            </a:r>
            <a:r>
              <a:rPr lang="en-US" altLang="ja-JP" b="1" dirty="0" smtClean="0">
                <a:solidFill>
                  <a:srgbClr val="000000"/>
                </a:solidFill>
                <a:latin typeface="Arial" panose="020B0604020202020204" pitchFamily="34" charset="0"/>
                <a:ea typeface="ＭＳ Ｐ明朝" panose="02020600040205080304" pitchFamily="18" charset="-128"/>
              </a:rPr>
              <a:t>5</a:t>
            </a:r>
            <a:r>
              <a:rPr lang="ja-JP" altLang="en-US" b="1" dirty="0" smtClean="0">
                <a:solidFill>
                  <a:srgbClr val="000000"/>
                </a:solidFill>
                <a:latin typeface="Arial" panose="020B0604020202020204" pitchFamily="34" charset="0"/>
                <a:ea typeface="ＭＳ Ｐ明朝" panose="02020600040205080304" pitchFamily="18" charset="-128"/>
              </a:rPr>
              <a:t>分ほど時間を取りますので、判断した理由を班の中で代表者から順番にひとりずつ時計回りに発表してください。それではどうぞ。</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dirty="0" smtClean="0">
                <a:solidFill>
                  <a:srgbClr val="000000"/>
                </a:solidFill>
                <a:latin typeface="Arial" panose="020B0604020202020204" pitchFamily="34" charset="0"/>
                <a:ea typeface="ＭＳ Ｐ明朝" panose="02020600040205080304" pitchFamily="18" charset="-128"/>
              </a:rPr>
              <a:t>【</a:t>
            </a:r>
            <a:r>
              <a:rPr lang="ja-JP" altLang="en-US" u="sng" dirty="0" smtClean="0">
                <a:solidFill>
                  <a:srgbClr val="000000"/>
                </a:solidFill>
                <a:latin typeface="Arial" panose="020B0604020202020204" pitchFamily="34" charset="0"/>
                <a:ea typeface="ＭＳ Ｐ明朝" panose="02020600040205080304" pitchFamily="18" charset="-128"/>
              </a:rPr>
              <a:t>５分計る</a:t>
            </a:r>
            <a:r>
              <a:rPr lang="en-US" altLang="ja-JP" dirty="0" smtClean="0">
                <a:solidFill>
                  <a:srgbClr val="000000"/>
                </a:solidFill>
                <a:latin typeface="Arial" panose="020B0604020202020204" pitchFamily="34" charset="0"/>
                <a:ea typeface="ＭＳ Ｐ明朝" panose="02020600040205080304" pitchFamily="18" charset="-128"/>
              </a:rPr>
              <a:t>】</a:t>
            </a: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時間になりました。それでは各班にどんな意見が出たのか発表してもらいます。</a:t>
            </a:r>
            <a:endParaRPr kumimoji="1" lang="ja-JP"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適当に班を当てて、代表者に班で出た意見を発表してもらう</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何班発表してもらうかは、時間と相談しながら</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その後簡単にフィードバック：自分なりの解説をゲーム開始前に考えておいてください</a:t>
            </a:r>
            <a:r>
              <a:rPr lang="en-US" altLang="ja-JP" b="0" u="none" dirty="0" smtClean="0">
                <a:solidFill>
                  <a:srgbClr val="000000"/>
                </a:solidFill>
                <a:latin typeface="Arial" panose="020B0604020202020204" pitchFamily="34" charset="0"/>
                <a:ea typeface="ＭＳ Ｐ明朝" panose="02020600040205080304" pitchFamily="18" charset="-128"/>
              </a:rPr>
              <a:t>】</a:t>
            </a:r>
            <a:endParaRPr lang="en-US" altLang="ja-JP" b="0"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解説のヒント</a:t>
            </a:r>
            <a:r>
              <a:rPr lang="en-US" altLang="ja-JP" b="0" u="sng" dirty="0" smtClean="0">
                <a:solidFill>
                  <a:srgbClr val="000000"/>
                </a:solidFill>
                <a:latin typeface="Arial" panose="020B0604020202020204" pitchFamily="34" charset="0"/>
                <a:ea typeface="ＭＳ Ｐ明朝" panose="02020600040205080304" pitchFamily="18" charset="-128"/>
              </a:rPr>
              <a:t>】</a:t>
            </a:r>
          </a:p>
          <a:p>
            <a:pPr eaLnBrk="1" hangingPunct="1"/>
            <a:r>
              <a:rPr kumimoji="1" lang="ja-JP" altLang="en-US" dirty="0" smtClean="0">
                <a:solidFill>
                  <a:srgbClr val="000000"/>
                </a:solidFill>
                <a:latin typeface="Arial" panose="020B0604020202020204" pitchFamily="34" charset="0"/>
                <a:ea typeface="ＭＳ Ｐ明朝" panose="02020600040205080304" pitchFamily="18" charset="-128"/>
              </a:rPr>
              <a:t>・これは情報収集の問題です。ポイントは複数の情報収集手段を活用できるようにすることです。</a:t>
            </a:r>
            <a:endParaRPr kumimoji="1" lang="en-US" altLang="ja-JP" dirty="0" smtClean="0">
              <a:solidFill>
                <a:srgbClr val="000000"/>
              </a:solidFill>
              <a:latin typeface="Arial" panose="020B0604020202020204" pitchFamily="34" charset="0"/>
              <a:ea typeface="ＭＳ Ｐ明朝" panose="02020600040205080304"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solidFill>
                <a:schemeClr val="tx1"/>
              </a:solidFill>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solidFill>
                  <a:srgbClr val="000000"/>
                </a:solidFill>
                <a:latin typeface="Arial" panose="020B0604020202020204" pitchFamily="34" charset="0"/>
                <a:ea typeface="ＭＳ Ｐ明朝" panose="02020600040205080304" pitchFamily="18" charset="-128"/>
              </a:rPr>
              <a:t>皆さんは防災の情報をどのように収集していますか？</a:t>
            </a:r>
            <a:endParaRPr lang="en-US" altLang="ja-JP" b="1" dirty="0" smtClean="0">
              <a:solidFill>
                <a:srgbClr val="000000"/>
              </a:solidFill>
              <a:latin typeface="Arial" panose="020B0604020202020204" pitchFamily="34" charset="0"/>
              <a:ea typeface="ＭＳ Ｐ明朝" panose="02020600040205080304"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solidFill>
                  <a:srgbClr val="000000"/>
                </a:solidFill>
                <a:latin typeface="Arial" panose="020B0604020202020204" pitchFamily="34" charset="0"/>
                <a:ea typeface="ＭＳ Ｐ明朝" panose="02020600040205080304" pitchFamily="18" charset="-128"/>
              </a:rPr>
              <a:t>この問題のようにアプリを入れている。他にもラジオやテレビなど様々な情報収集手段がありますよね。</a:t>
            </a:r>
            <a:endParaRPr lang="en-US" altLang="ja-JP" b="1" dirty="0" smtClean="0">
              <a:solidFill>
                <a:srgbClr val="000000"/>
              </a:solidFill>
              <a:latin typeface="Arial" panose="020B0604020202020204" pitchFamily="34" charset="0"/>
              <a:ea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17</a:t>
            </a:fld>
            <a:endParaRPr kumimoji="1" lang="ja-JP" altLang="en-US"/>
          </a:p>
        </p:txBody>
      </p:sp>
    </p:spTree>
    <p:extLst>
      <p:ext uri="{BB962C8B-B14F-4D97-AF65-F5344CB8AC3E}">
        <p14:creationId xmlns:p14="http://schemas.microsoft.com/office/powerpoint/2010/main" val="52494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情報収集手段には自分で情報を収集しなければいけないもの。</a:t>
            </a:r>
            <a:endParaRPr kumimoji="1" lang="en-US" altLang="ja-JP" b="1" dirty="0" smtClean="0"/>
          </a:p>
          <a:p>
            <a:r>
              <a:rPr kumimoji="1" lang="ja-JP" altLang="en-US" b="1" dirty="0" smtClean="0"/>
              <a:t>そして、なにもしなくても情報が入ってくるものがあります。</a:t>
            </a:r>
            <a:endParaRPr kumimoji="1" lang="en-US" altLang="ja-JP" b="1" dirty="0" smtClean="0"/>
          </a:p>
          <a:p>
            <a:r>
              <a:rPr kumimoji="1" lang="en-US" altLang="ja-JP" b="0" dirty="0" smtClean="0"/>
              <a:t>【</a:t>
            </a:r>
            <a:r>
              <a:rPr kumimoji="1" lang="ja-JP" altLang="en-US" b="0" u="sng" dirty="0" smtClean="0"/>
              <a:t>登録が必要なものもある</a:t>
            </a:r>
            <a:r>
              <a:rPr kumimoji="1" lang="en-US" altLang="ja-JP" b="0" dirty="0" smtClean="0"/>
              <a:t>】</a:t>
            </a:r>
          </a:p>
          <a:p>
            <a:r>
              <a:rPr kumimoji="1" lang="ja-JP" altLang="en-US" b="1" dirty="0" smtClean="0"/>
              <a:t>どちらもメリット・デメリットはあります。</a:t>
            </a:r>
            <a:endParaRPr kumimoji="1" lang="en-US" altLang="ja-JP" b="1" dirty="0" smtClean="0"/>
          </a:p>
          <a:p>
            <a:r>
              <a:rPr kumimoji="1" lang="ja-JP" altLang="en-US" b="1" dirty="0" smtClean="0"/>
              <a:t>最低どれか１つだけでも使えるようになっておいてほしいのですが、</a:t>
            </a:r>
            <a:endParaRPr kumimoji="1" lang="en-US" altLang="ja-JP" b="1" dirty="0" smtClean="0"/>
          </a:p>
          <a:p>
            <a:endParaRPr kumimoji="1" lang="ja-JP" altLang="en-US" b="1" dirty="0"/>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18</a:t>
            </a:fld>
            <a:endParaRPr kumimoji="1" lang="ja-JP" altLang="en-US"/>
          </a:p>
        </p:txBody>
      </p:sp>
    </p:spTree>
    <p:extLst>
      <p:ext uri="{BB962C8B-B14F-4D97-AF65-F5344CB8AC3E}">
        <p14:creationId xmlns:p14="http://schemas.microsoft.com/office/powerpoint/2010/main" val="2804562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災害時には停電が発生したり、状況によりどの情報収集手段が使えるか分かりません。</a:t>
            </a:r>
            <a:endParaRPr kumimoji="1" lang="en-US" altLang="ja-JP" b="1" dirty="0" smtClean="0"/>
          </a:p>
          <a:p>
            <a:r>
              <a:rPr kumimoji="1" lang="ja-JP" altLang="en-US" b="1" dirty="0" smtClean="0"/>
              <a:t>なので、できるだけ様々な種類を使えるようにしておきましょう。</a:t>
            </a:r>
            <a:endParaRPr kumimoji="1" lang="en-US" altLang="ja-JP" b="1" dirty="0" smtClean="0"/>
          </a:p>
          <a:p>
            <a:r>
              <a:rPr kumimoji="1" lang="ja-JP" altLang="en-US" b="1" dirty="0" smtClean="0"/>
              <a:t>また、どの情報を取るべきなのか、その情報がどういうことを意味するのかを分かるようにしておきましょう。</a:t>
            </a:r>
            <a:endParaRPr kumimoji="1" lang="en-US" altLang="ja-JP" b="1" dirty="0" smtClean="0"/>
          </a:p>
          <a:p>
            <a:r>
              <a:rPr kumimoji="1" lang="ja-JP" altLang="en-US" b="1" dirty="0" smtClean="0"/>
              <a:t>災害時に急に使うのではなく、事前に情報収集手段をマスターしておきましょう。</a:t>
            </a:r>
            <a:endParaRPr kumimoji="1" lang="en-US" altLang="ja-JP"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smtClean="0"/>
              <a:t>【</a:t>
            </a:r>
            <a:r>
              <a:rPr kumimoji="1" lang="ja-JP" altLang="en-US" b="0" u="sng" dirty="0" smtClean="0"/>
              <a:t>全戸配布された西宮市</a:t>
            </a:r>
            <a:r>
              <a:rPr kumimoji="1" lang="ja-JP" altLang="en-US" sz="1200" b="0" u="sng" kern="1200" dirty="0" smtClean="0">
                <a:solidFill>
                  <a:schemeClr val="tx1"/>
                </a:solidFill>
                <a:latin typeface="+mn-lt"/>
                <a:ea typeface="+mn-ea"/>
                <a:cs typeface="+mn-cs"/>
              </a:rPr>
              <a:t>防災マップに情報収集手段は詳しく掲載されている</a:t>
            </a:r>
            <a:r>
              <a:rPr kumimoji="1" lang="en-US" altLang="ja-JP" b="0" dirty="0" smtClean="0"/>
              <a:t>】</a:t>
            </a:r>
          </a:p>
          <a:p>
            <a:endParaRPr kumimoji="1" lang="ja-JP" altLang="en-US" b="1" dirty="0"/>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19</a:t>
            </a:fld>
            <a:endParaRPr kumimoji="1" lang="ja-JP" altLang="en-US"/>
          </a:p>
        </p:txBody>
      </p:sp>
    </p:spTree>
    <p:extLst>
      <p:ext uri="{BB962C8B-B14F-4D97-AF65-F5344CB8AC3E}">
        <p14:creationId xmlns:p14="http://schemas.microsoft.com/office/powerpoint/2010/main" val="121445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38" indent="-185738" eaLnBrk="1" hangingPunct="1"/>
            <a:r>
              <a:rPr lang="en-US" altLang="ja-JP" sz="1200" dirty="0" smtClean="0">
                <a:latin typeface="Arial" panose="020B0604020202020204" pitchFamily="34" charset="0"/>
                <a:ea typeface="ＭＳ Ｐゴシック" panose="020B0600070205080204" pitchFamily="50" charset="-128"/>
              </a:rPr>
              <a:t>【</a:t>
            </a:r>
            <a:r>
              <a:rPr kumimoji="1" lang="ja-JP" altLang="en-US" sz="1200" b="0" u="sng" kern="1200" dirty="0" smtClean="0">
                <a:solidFill>
                  <a:schemeClr val="tx1"/>
                </a:solidFill>
                <a:latin typeface="Arial" panose="020B0604020202020204" pitchFamily="34" charset="0"/>
                <a:ea typeface="ＭＳ Ｐゴシック" panose="020B0600070205080204" pitchFamily="50" charset="-128"/>
                <a:cs typeface="+mn-cs"/>
              </a:rPr>
              <a:t>クロスロードの概要説明</a:t>
            </a:r>
            <a:r>
              <a:rPr lang="en-US" altLang="ja-JP" sz="1200" dirty="0" smtClean="0">
                <a:latin typeface="Arial" panose="020B0604020202020204" pitchFamily="34" charset="0"/>
                <a:ea typeface="ＭＳ Ｐゴシック" panose="020B0600070205080204" pitchFamily="50" charset="-128"/>
              </a:rPr>
              <a:t>】</a:t>
            </a:r>
          </a:p>
          <a:p>
            <a:pPr marL="185738" indent="-185738" eaLnBrk="1" hangingPunct="1"/>
            <a:endParaRPr lang="en-US" altLang="ja-JP" sz="1200"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solidFill>
                  <a:srgbClr val="FF0000"/>
                </a:solidFill>
                <a:latin typeface="Arial" panose="020B0604020202020204" pitchFamily="34" charset="0"/>
                <a:ea typeface="ＭＳ Ｐゴシック" panose="020B0600070205080204" pitchFamily="50" charset="-128"/>
              </a:rPr>
              <a:t>そもそもクロスロードって聞いたり、実際に体験したことのある方はいますか？</a:t>
            </a:r>
            <a:endParaRPr lang="en-US" altLang="ja-JP" sz="1200" b="1" dirty="0" smtClean="0">
              <a:solidFill>
                <a:srgbClr val="FF0000"/>
              </a:solidFill>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solidFill>
                  <a:srgbClr val="FF0000"/>
                </a:solidFill>
                <a:latin typeface="Arial" panose="020B0604020202020204" pitchFamily="34" charset="0"/>
                <a:ea typeface="ＭＳ Ｐゴシック" panose="020B0600070205080204" pitchFamily="50" charset="-128"/>
              </a:rPr>
              <a:t>そのまま訳すと、「分かれ道」ということですが・・・</a:t>
            </a:r>
            <a:endParaRPr lang="en-US" altLang="ja-JP" sz="1200" b="1" dirty="0" smtClean="0">
              <a:solidFill>
                <a:srgbClr val="FF0000"/>
              </a:solidFill>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solidFill>
                  <a:srgbClr val="FF0000"/>
                </a:solidFill>
                <a:latin typeface="Arial" panose="020B0604020202020204" pitchFamily="34" charset="0"/>
                <a:ea typeface="ＭＳ Ｐゴシック" panose="020B0600070205080204" pitchFamily="50" charset="-128"/>
              </a:rPr>
              <a:t>災害時の行動には、必ずしも正解がないものも存在します。</a:t>
            </a:r>
            <a:endParaRPr lang="en-US" altLang="ja-JP" sz="1200" b="1" dirty="0" smtClean="0">
              <a:solidFill>
                <a:srgbClr val="FF0000"/>
              </a:solidFill>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solidFill>
                  <a:srgbClr val="FF0000"/>
                </a:solidFill>
                <a:latin typeface="Arial" panose="020B0604020202020204" pitchFamily="34" charset="0"/>
                <a:ea typeface="ＭＳ Ｐゴシック" panose="020B0600070205080204" pitchFamily="50" charset="-128"/>
              </a:rPr>
              <a:t>どのような選択をすればよいか、非常に悩むことになります。</a:t>
            </a:r>
            <a:endParaRPr lang="en-US" altLang="ja-JP" sz="1200" b="1" dirty="0" smtClean="0">
              <a:solidFill>
                <a:srgbClr val="FF0000"/>
              </a:solidFill>
              <a:latin typeface="Arial" panose="020B0604020202020204" pitchFamily="34" charset="0"/>
              <a:ea typeface="ＭＳ Ｐゴシック" panose="020B0600070205080204" pitchFamily="50" charset="-128"/>
            </a:endParaRPr>
          </a:p>
          <a:p>
            <a:pPr marL="185738" indent="-185738" eaLnBrk="1" hangingPunct="1"/>
            <a:endParaRPr lang="en-US" altLang="ja-JP" sz="1200"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クロスロードはそんな「</a:t>
            </a:r>
            <a:r>
              <a:rPr lang="ja-JP" altLang="en-US" b="1" dirty="0" smtClean="0">
                <a:latin typeface="Arial" panose="020B0604020202020204" pitchFamily="34" charset="0"/>
                <a:ea typeface="ＭＳ Ｐ明朝" panose="02020600040205080304" pitchFamily="18" charset="-128"/>
              </a:rPr>
              <a:t>あちらをたてればこちらがたたず</a:t>
            </a:r>
            <a:r>
              <a:rPr lang="ja-JP" altLang="en-US" sz="1200" b="1" dirty="0" smtClean="0">
                <a:latin typeface="Arial" panose="020B0604020202020204" pitchFamily="34" charset="0"/>
                <a:ea typeface="ＭＳ Ｐゴシック" panose="020B0600070205080204" pitchFamily="50" charset="-128"/>
              </a:rPr>
              <a:t>」といったジレンマを疑似体験してもらい、</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災害時に後悔しないような選択ができるよう、</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日頃から、災害のことを考えておくことの大切さを学んでもらうゲームです。</a:t>
            </a:r>
            <a:endParaRPr lang="en-US" altLang="ja-JP" sz="1200" b="1" dirty="0" smtClean="0">
              <a:latin typeface="Arial" panose="020B0604020202020204" pitchFamily="34" charset="0"/>
              <a:ea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2</a:t>
            </a:fld>
            <a:endParaRPr kumimoji="1" lang="ja-JP" altLang="en-US"/>
          </a:p>
        </p:txBody>
      </p:sp>
    </p:spTree>
    <p:extLst>
      <p:ext uri="{BB962C8B-B14F-4D97-AF65-F5344CB8AC3E}">
        <p14:creationId xmlns:p14="http://schemas.microsoft.com/office/powerpoint/2010/main" val="412009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latin typeface="Arial" panose="020B0604020202020204" pitchFamily="34" charset="0"/>
                <a:ea typeface="ＭＳ Ｐ明朝" panose="02020600040205080304" pitchFamily="18" charset="-128"/>
              </a:rPr>
              <a:t>このゲームを通して学んでいただきたいことは、主に</a:t>
            </a:r>
            <a:r>
              <a:rPr lang="en-US" altLang="ja-JP" b="1" dirty="0" smtClean="0">
                <a:latin typeface="Arial" panose="020B0604020202020204" pitchFamily="34" charset="0"/>
                <a:ea typeface="ＭＳ Ｐ明朝" panose="02020600040205080304" pitchFamily="18" charset="-128"/>
              </a:rPr>
              <a:t>3</a:t>
            </a:r>
            <a:r>
              <a:rPr lang="ja-JP" altLang="en-US" b="1" dirty="0" smtClean="0">
                <a:latin typeface="Arial" panose="020B0604020202020204" pitchFamily="34" charset="0"/>
                <a:ea typeface="ＭＳ Ｐ明朝" panose="02020600040205080304" pitchFamily="18" charset="-128"/>
              </a:rPr>
              <a:t>点あります。</a:t>
            </a:r>
            <a:endParaRPr lang="en-US" altLang="ja-JP" b="1" dirty="0" smtClean="0">
              <a:latin typeface="Arial" panose="020B0604020202020204" pitchFamily="34" charset="0"/>
              <a:ea typeface="ＭＳ Ｐ明朝" panose="02020600040205080304" pitchFamily="18" charset="-128"/>
            </a:endParaRPr>
          </a:p>
          <a:p>
            <a:r>
              <a:rPr lang="ja-JP" altLang="en-US" b="1" dirty="0" smtClean="0">
                <a:latin typeface="Arial" panose="020B0604020202020204" pitchFamily="34" charset="0"/>
                <a:ea typeface="ＭＳ Ｐ明朝" panose="02020600040205080304" pitchFamily="18" charset="-128"/>
              </a:rPr>
              <a:t>①災害対応を疑似体験し、災害を自分のこととして考えること、</a:t>
            </a:r>
            <a:endParaRPr lang="en-US" altLang="ja-JP" b="1" dirty="0" smtClean="0">
              <a:latin typeface="Arial" panose="020B0604020202020204" pitchFamily="34" charset="0"/>
              <a:ea typeface="ＭＳ Ｐ明朝" panose="02020600040205080304" pitchFamily="18" charset="-128"/>
            </a:endParaRPr>
          </a:p>
          <a:p>
            <a:r>
              <a:rPr lang="ja-JP" altLang="en-US" b="1" dirty="0" smtClean="0">
                <a:latin typeface="Arial" panose="020B0604020202020204" pitchFamily="34" charset="0"/>
                <a:ea typeface="ＭＳ Ｐ明朝" panose="02020600040205080304" pitchFamily="18" charset="-128"/>
              </a:rPr>
              <a:t>②このゲームの中でいろいろな意見が出るかと思いますが、様々な意見を共有し、多様な価値観があるということに気づくこと。</a:t>
            </a:r>
            <a:endParaRPr lang="en-US" altLang="ja-JP" b="1" dirty="0" smtClean="0">
              <a:latin typeface="Arial" panose="020B0604020202020204" pitchFamily="34" charset="0"/>
              <a:ea typeface="ＭＳ Ｐ明朝" panose="02020600040205080304" pitchFamily="18" charset="-128"/>
            </a:endParaRPr>
          </a:p>
          <a:p>
            <a:r>
              <a:rPr lang="ja-JP" altLang="en-US" b="1" dirty="0" smtClean="0">
                <a:latin typeface="Arial" panose="020B0604020202020204" pitchFamily="34" charset="0"/>
                <a:ea typeface="ＭＳ Ｐ明朝" panose="02020600040205080304" pitchFamily="18" charset="-128"/>
              </a:rPr>
              <a:t>③なにかと正解を求めがちですが、災害対応において必ずしも正解があるとは限らないということを知ること。</a:t>
            </a:r>
            <a:endParaRPr lang="en-US" altLang="ja-JP" b="1" dirty="0" smtClean="0">
              <a:latin typeface="Arial" panose="020B0604020202020204" pitchFamily="34" charset="0"/>
              <a:ea typeface="ＭＳ Ｐ明朝" panose="02020600040205080304" pitchFamily="18" charset="-128"/>
            </a:endParaRPr>
          </a:p>
          <a:p>
            <a:endParaRPr lang="en-US" altLang="ja-JP" b="1" dirty="0" smtClean="0">
              <a:latin typeface="Arial" panose="020B0604020202020204" pitchFamily="34" charset="0"/>
              <a:ea typeface="ＭＳ Ｐ明朝" panose="02020600040205080304" pitchFamily="18" charset="-128"/>
            </a:endParaRPr>
          </a:p>
          <a:p>
            <a:r>
              <a:rPr lang="ja-JP" altLang="en-US" b="1" dirty="0" smtClean="0">
                <a:latin typeface="Arial" panose="020B0604020202020204" pitchFamily="34" charset="0"/>
                <a:ea typeface="ＭＳ Ｐ明朝" panose="02020600040205080304" pitchFamily="18" charset="-128"/>
              </a:rPr>
              <a:t>以上</a:t>
            </a:r>
            <a:r>
              <a:rPr lang="en-US" altLang="ja-JP" b="1" dirty="0" smtClean="0">
                <a:latin typeface="Arial" panose="020B0604020202020204" pitchFamily="34" charset="0"/>
                <a:ea typeface="ＭＳ Ｐ明朝" panose="02020600040205080304" pitchFamily="18" charset="-128"/>
              </a:rPr>
              <a:t>3</a:t>
            </a:r>
            <a:r>
              <a:rPr lang="ja-JP" altLang="en-US" b="1" dirty="0" smtClean="0">
                <a:latin typeface="Arial" panose="020B0604020202020204" pitchFamily="34" charset="0"/>
                <a:ea typeface="ＭＳ Ｐ明朝" panose="02020600040205080304" pitchFamily="18" charset="-128"/>
              </a:rPr>
              <a:t>点を意識しながらクロスロードに挑んでみてください。</a:t>
            </a:r>
            <a:endParaRPr lang="en-US" altLang="ja-JP" b="1" dirty="0" smtClean="0">
              <a:latin typeface="Arial" panose="020B0604020202020204" pitchFamily="34" charset="0"/>
              <a:ea typeface="ＭＳ Ｐ明朝" panose="02020600040205080304" pitchFamily="18"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3</a:t>
            </a:fld>
            <a:endParaRPr kumimoji="1" lang="ja-JP" altLang="en-US"/>
          </a:p>
        </p:txBody>
      </p:sp>
    </p:spTree>
    <p:extLst>
      <p:ext uri="{BB962C8B-B14F-4D97-AF65-F5344CB8AC3E}">
        <p14:creationId xmlns:p14="http://schemas.microsoft.com/office/powerpoint/2010/main" val="263229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38" indent="-185738" eaLnBrk="1" hangingPunct="1"/>
            <a:r>
              <a:rPr lang="ja-JP" altLang="en-US" sz="1200" b="1" dirty="0" smtClean="0">
                <a:latin typeface="Arial" panose="020B0604020202020204" pitchFamily="34" charset="0"/>
                <a:ea typeface="ＭＳ Ｐゴシック" panose="020B0600070205080204" pitchFamily="50" charset="-128"/>
              </a:rPr>
              <a:t>それではゲームの準備を始めます。</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①、②筆記用具、</a:t>
            </a:r>
            <a:r>
              <a:rPr lang="en-US" altLang="ja-JP" sz="1200" b="1" dirty="0" smtClean="0">
                <a:latin typeface="Arial" panose="020B0604020202020204" pitchFamily="34" charset="0"/>
                <a:ea typeface="ＭＳ Ｐゴシック" panose="020B0600070205080204" pitchFamily="50" charset="-128"/>
              </a:rPr>
              <a:t>YES</a:t>
            </a:r>
            <a:r>
              <a:rPr lang="ja-JP" altLang="en-US" sz="1200" b="1" dirty="0" err="1" smtClean="0">
                <a:latin typeface="Arial" panose="020B0604020202020204" pitchFamily="34" charset="0"/>
                <a:ea typeface="ＭＳ Ｐゴシック" panose="020B0600070205080204" pitchFamily="50" charset="-128"/>
              </a:rPr>
              <a:t>、</a:t>
            </a:r>
            <a:r>
              <a:rPr lang="en-US" altLang="ja-JP" sz="1200" b="1" dirty="0" smtClean="0">
                <a:latin typeface="Arial" panose="020B0604020202020204" pitchFamily="34" charset="0"/>
                <a:ea typeface="ＭＳ Ｐゴシック" panose="020B0600070205080204" pitchFamily="50" charset="-128"/>
              </a:rPr>
              <a:t>NO</a:t>
            </a:r>
            <a:r>
              <a:rPr lang="ja-JP" altLang="en-US" sz="1200" b="1" dirty="0" smtClean="0">
                <a:latin typeface="Arial" panose="020B0604020202020204" pitchFamily="34" charset="0"/>
                <a:ea typeface="ＭＳ Ｐゴシック" panose="020B0600070205080204" pitchFamily="50" charset="-128"/>
              </a:rPr>
              <a:t>カードを各自１つずつ取ってください。</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③青と金色の座布団カードは中央に置いておいてください。</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④付箋は各自○枚ずつ取ってください。</a:t>
            </a:r>
            <a:endParaRPr lang="en-US" altLang="ja-JP" sz="1200" b="1" dirty="0" smtClean="0">
              <a:latin typeface="Arial" panose="020B0604020202020204" pitchFamily="34" charset="0"/>
              <a:ea typeface="ＭＳ Ｐゴシック" panose="020B0600070205080204" pitchFamily="50" charset="-128"/>
            </a:endParaRPr>
          </a:p>
          <a:p>
            <a:r>
              <a:rPr kumimoji="1" lang="ja-JP" altLang="en-US" dirty="0" smtClean="0"/>
              <a:t>　</a:t>
            </a:r>
            <a:r>
              <a:rPr kumimoji="1" lang="en-US" altLang="ja-JP" dirty="0" smtClean="0"/>
              <a:t>【</a:t>
            </a:r>
            <a:r>
              <a:rPr kumimoji="1" lang="ja-JP" altLang="en-US" sz="1200" b="0" u="sng" kern="1200" dirty="0" smtClean="0">
                <a:solidFill>
                  <a:schemeClr val="tx1"/>
                </a:solidFill>
                <a:latin typeface="Arial" panose="020B0604020202020204" pitchFamily="34" charset="0"/>
                <a:ea typeface="ＭＳ Ｐゴシック" panose="020B0600070205080204" pitchFamily="50" charset="-128"/>
                <a:cs typeface="+mn-cs"/>
              </a:rPr>
              <a:t>付箋、発表用紙は質問数に応じて変えてください。</a:t>
            </a:r>
            <a:r>
              <a:rPr kumimoji="1" lang="en-US" altLang="ja-JP" dirty="0" smtClean="0"/>
              <a:t>】</a:t>
            </a:r>
          </a:p>
          <a:p>
            <a:r>
              <a:rPr kumimoji="1" lang="ja-JP" altLang="en-US" dirty="0" smtClean="0"/>
              <a:t>　</a:t>
            </a:r>
            <a:r>
              <a:rPr kumimoji="1" lang="en-US" altLang="ja-JP" dirty="0" smtClean="0"/>
              <a:t>【</a:t>
            </a:r>
            <a:r>
              <a:rPr kumimoji="1" lang="ja-JP" altLang="en-US" sz="1200" b="0" u="sng" kern="1200" dirty="0" smtClean="0">
                <a:solidFill>
                  <a:schemeClr val="tx1"/>
                </a:solidFill>
                <a:latin typeface="Arial" panose="020B0604020202020204" pitchFamily="34" charset="0"/>
                <a:ea typeface="ＭＳ Ｐゴシック" panose="020B0600070205080204" pitchFamily="50" charset="-128"/>
                <a:cs typeface="+mn-cs"/>
              </a:rPr>
              <a:t>例：質問が２問→付箋各自２枚ずつ、発表用紙各班２枚ずつ</a:t>
            </a:r>
            <a:r>
              <a:rPr kumimoji="1" lang="en-US" altLang="ja-JP" dirty="0" smtClean="0"/>
              <a:t>】</a:t>
            </a:r>
            <a:endParaRPr kumimoji="1" lang="ja-JP" altLang="en-US" dirty="0" smtClean="0"/>
          </a:p>
          <a:p>
            <a:pPr marL="185738" indent="-185738" eaLnBrk="1" hangingPunct="1"/>
            <a:r>
              <a:rPr lang="ja-JP" altLang="en-US" sz="1200" b="1" i="0" dirty="0" smtClean="0">
                <a:solidFill>
                  <a:srgbClr val="FF0000"/>
                </a:solidFill>
                <a:latin typeface="Arial" panose="020B0604020202020204" pitchFamily="34" charset="0"/>
                <a:ea typeface="ＭＳ Ｐゴシック" panose="020B0600070205080204" pitchFamily="50" charset="-128"/>
              </a:rPr>
              <a:t>⑤発表用紙は中央に置いておいてください。</a:t>
            </a:r>
            <a:endParaRPr lang="en-US" altLang="ja-JP" sz="1200" b="1" i="0" dirty="0" smtClean="0">
              <a:solidFill>
                <a:srgbClr val="FF0000"/>
              </a:solidFill>
              <a:latin typeface="Arial" panose="020B0604020202020204" pitchFamily="34" charset="0"/>
              <a:ea typeface="ＭＳ Ｐゴシック" panose="020B0600070205080204" pitchFamily="50" charset="-128"/>
            </a:endParaRPr>
          </a:p>
          <a:p>
            <a:pPr marL="185738" indent="-185738" eaLnBrk="1" hangingPunct="1"/>
            <a:r>
              <a:rPr lang="ja-JP" altLang="en-US" sz="1200" b="1" i="0" dirty="0" smtClean="0">
                <a:solidFill>
                  <a:srgbClr val="FF0000"/>
                </a:solidFill>
                <a:latin typeface="Arial" panose="020B0604020202020204" pitchFamily="34" charset="0"/>
                <a:ea typeface="ＭＳ Ｐゴシック" panose="020B0600070205080204" pitchFamily="50" charset="-128"/>
              </a:rPr>
              <a:t>　</a:t>
            </a:r>
            <a:r>
              <a:rPr lang="ja-JP" altLang="en-US" sz="1200" b="1" i="0" baseline="0" dirty="0" smtClean="0">
                <a:solidFill>
                  <a:srgbClr val="FF0000"/>
                </a:solidFill>
                <a:latin typeface="Arial" panose="020B0604020202020204" pitchFamily="34" charset="0"/>
                <a:ea typeface="ＭＳ Ｐゴシック" panose="020B0600070205080204" pitchFamily="50" charset="-128"/>
              </a:rPr>
              <a:t> </a:t>
            </a:r>
            <a:r>
              <a:rPr lang="ja-JP" altLang="en-US" sz="1200" b="1" i="0" dirty="0" smtClean="0">
                <a:solidFill>
                  <a:srgbClr val="FF0000"/>
                </a:solidFill>
                <a:latin typeface="Arial" panose="020B0604020202020204" pitchFamily="34" charset="0"/>
                <a:ea typeface="ＭＳ Ｐゴシック" panose="020B0600070205080204" pitchFamily="50" charset="-128"/>
              </a:rPr>
              <a:t>用紙の問題番号と、右上に何班かを記入しておいてください。</a:t>
            </a:r>
            <a:endParaRPr lang="en-US" altLang="ja-JP" sz="1200" b="1" i="0" dirty="0" smtClean="0">
              <a:solidFill>
                <a:srgbClr val="FF0000"/>
              </a:solidFill>
              <a:latin typeface="Arial" panose="020B0604020202020204" pitchFamily="34" charset="0"/>
              <a:ea typeface="ＭＳ Ｐゴシック" panose="020B0600070205080204" pitchFamily="50" charset="-128"/>
            </a:endParaRPr>
          </a:p>
          <a:p>
            <a:pPr marL="185738" indent="-185738" eaLnBrk="1" hangingPunct="1"/>
            <a:r>
              <a:rPr lang="en-US" altLang="ja-JP" sz="1200" b="1" dirty="0" smtClean="0">
                <a:latin typeface="Arial" panose="020B0604020202020204" pitchFamily="34" charset="0"/>
                <a:ea typeface="ＭＳ Ｐゴシック" panose="020B0600070205080204" pitchFamily="50" charset="-128"/>
              </a:rPr>
              <a:t>  </a:t>
            </a:r>
            <a:r>
              <a:rPr lang="en-US" altLang="ja-JP" sz="1200" b="0" dirty="0" smtClean="0">
                <a:latin typeface="Arial" panose="020B0604020202020204" pitchFamily="34" charset="0"/>
                <a:ea typeface="ＭＳ Ｐゴシック" panose="020B0600070205080204" pitchFamily="50" charset="-128"/>
              </a:rPr>
              <a:t>【</a:t>
            </a:r>
            <a:r>
              <a:rPr kumimoji="1" lang="ja-JP" altLang="en-US" sz="1200" b="0" u="sng" kern="1200" dirty="0" smtClean="0">
                <a:solidFill>
                  <a:schemeClr val="tx1"/>
                </a:solidFill>
                <a:latin typeface="Arial" panose="020B0604020202020204" pitchFamily="34" charset="0"/>
                <a:ea typeface="ＭＳ Ｐゴシック" panose="020B0600070205080204" pitchFamily="50" charset="-128"/>
                <a:cs typeface="+mn-cs"/>
              </a:rPr>
              <a:t>班名はあるか事前に確認しておく</a:t>
            </a:r>
            <a:r>
              <a:rPr lang="en-US" altLang="ja-JP" sz="1200" b="0" dirty="0" smtClean="0">
                <a:latin typeface="Arial" panose="020B0604020202020204" pitchFamily="34" charset="0"/>
                <a:ea typeface="ＭＳ Ｐゴシック" panose="020B0600070205080204" pitchFamily="50" charset="-128"/>
              </a:rPr>
              <a:t>】</a:t>
            </a:r>
          </a:p>
          <a:p>
            <a:pPr marL="185738" indent="-185738" eaLnBrk="1" hangingPunct="1"/>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最後に座布団カードと発表用紙を回収するので、なくさないようにしてください。</a:t>
            </a:r>
            <a:endParaRPr lang="en-US" altLang="ja-JP" sz="1200" b="1" dirty="0" smtClean="0">
              <a:latin typeface="Arial" panose="020B0604020202020204" pitchFamily="34" charset="0"/>
              <a:ea typeface="ＭＳ Ｐゴシック" panose="020B0600070205080204" pitchFamily="50" charset="-128"/>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4</a:t>
            </a:fld>
            <a:endParaRPr kumimoji="1" lang="ja-JP" altLang="en-US"/>
          </a:p>
        </p:txBody>
      </p:sp>
    </p:spTree>
    <p:extLst>
      <p:ext uri="{BB962C8B-B14F-4D97-AF65-F5344CB8AC3E}">
        <p14:creationId xmlns:p14="http://schemas.microsoft.com/office/powerpoint/2010/main" val="65872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38" indent="-185738" eaLnBrk="1" hangingPunct="1"/>
            <a:r>
              <a:rPr lang="ja-JP" altLang="en-US" sz="1200" b="1" dirty="0" smtClean="0">
                <a:latin typeface="Arial" panose="020B0604020202020204" pitchFamily="34" charset="0"/>
                <a:ea typeface="ＭＳ Ｐゴシック" panose="020B0600070205080204" pitchFamily="50" charset="-128"/>
              </a:rPr>
              <a:t>それではゲームの手順を説明します。</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①まず、各班の代表者を決めてください。代表者には班の意見をまとめて発表してもらいます。</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　 各設問ごとに、私が指名するので指名された班の代表者には発表をしてもらいます。</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en-US" altLang="ja-JP" sz="1200" b="0" dirty="0" smtClean="0">
                <a:latin typeface="Arial" panose="020B0604020202020204" pitchFamily="34" charset="0"/>
                <a:ea typeface="ＭＳ Ｐゴシック" panose="020B0600070205080204" pitchFamily="50" charset="-128"/>
              </a:rPr>
              <a:t>【</a:t>
            </a:r>
            <a:r>
              <a:rPr kumimoji="1" lang="en-US" altLang="ja-JP" sz="1200" b="0" u="sng" kern="1200" dirty="0" smtClean="0">
                <a:solidFill>
                  <a:schemeClr val="tx1"/>
                </a:solidFill>
                <a:latin typeface="Arial" panose="020B0604020202020204" pitchFamily="34" charset="0"/>
                <a:ea typeface="ＭＳ Ｐゴシック" panose="020B0600070205080204" pitchFamily="50" charset="-128"/>
                <a:cs typeface="+mn-cs"/>
              </a:rPr>
              <a:t>10</a:t>
            </a:r>
            <a:r>
              <a:rPr kumimoji="1" lang="ja-JP" altLang="en-US" sz="1200" b="0" u="sng" kern="1200" dirty="0" smtClean="0">
                <a:solidFill>
                  <a:schemeClr val="tx1"/>
                </a:solidFill>
                <a:latin typeface="Arial" panose="020B0604020202020204" pitchFamily="34" charset="0"/>
                <a:ea typeface="ＭＳ Ｐゴシック" panose="020B0600070205080204" pitchFamily="50" charset="-128"/>
                <a:cs typeface="+mn-cs"/>
              </a:rPr>
              <a:t>数秒待つ</a:t>
            </a:r>
            <a:r>
              <a:rPr lang="en-US" altLang="ja-JP" sz="1200" b="0" dirty="0" smtClean="0">
                <a:latin typeface="Arial" panose="020B0604020202020204" pitchFamily="34" charset="0"/>
                <a:ea typeface="ＭＳ Ｐゴシック" panose="020B0600070205080204" pitchFamily="50" charset="-128"/>
              </a:rPr>
              <a:t>】</a:t>
            </a: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　</a:t>
            </a:r>
            <a:r>
              <a:rPr lang="ja-JP" altLang="en-US" sz="1200" b="1" baseline="0" dirty="0" smtClean="0">
                <a:latin typeface="Arial" panose="020B0604020202020204" pitchFamily="34" charset="0"/>
                <a:ea typeface="ＭＳ Ｐゴシック" panose="020B0600070205080204" pitchFamily="50" charset="-128"/>
              </a:rPr>
              <a:t> </a:t>
            </a:r>
            <a:r>
              <a:rPr lang="ja-JP" altLang="en-US" sz="1200" b="1" dirty="0" smtClean="0">
                <a:latin typeface="Arial" panose="020B0604020202020204" pitchFamily="34" charset="0"/>
                <a:ea typeface="ＭＳ Ｐゴシック" panose="020B0600070205080204" pitchFamily="50" charset="-128"/>
              </a:rPr>
              <a:t>決まりましたか？</a:t>
            </a:r>
            <a:endParaRPr lang="en-US" altLang="ja-JP" sz="1200" b="1" dirty="0" smtClean="0">
              <a:latin typeface="Arial" panose="020B0604020202020204" pitchFamily="34" charset="0"/>
              <a:ea typeface="ＭＳ Ｐゴシック" panose="020B0600070205080204" pitchFamily="50" charset="-128"/>
            </a:endParaRPr>
          </a:p>
          <a:p>
            <a:pPr marL="185738" marR="0" lvl="0" indent="-185738" algn="l" defTabSz="914400" rtl="0" eaLnBrk="1" fontAlgn="auto" latinLnBrk="0" hangingPunct="1">
              <a:lnSpc>
                <a:spcPct val="100000"/>
              </a:lnSpc>
              <a:spcBef>
                <a:spcPts val="0"/>
              </a:spcBef>
              <a:spcAft>
                <a:spcPts val="0"/>
              </a:spcAft>
              <a:buClrTx/>
              <a:buSzTx/>
              <a:buFontTx/>
              <a:buNone/>
              <a:tabLst/>
              <a:defRPr/>
            </a:pPr>
            <a:r>
              <a:rPr lang="en-US" altLang="ja-JP" sz="1200" b="0" dirty="0" smtClean="0">
                <a:latin typeface="Arial" panose="020B0604020202020204" pitchFamily="34" charset="0"/>
                <a:ea typeface="ＭＳ Ｐゴシック" panose="020B0600070205080204" pitchFamily="50" charset="-128"/>
              </a:rPr>
              <a:t>【</a:t>
            </a:r>
            <a:r>
              <a:rPr kumimoji="1" lang="ja-JP" altLang="en-US" sz="1200" b="0" u="sng" kern="1200" dirty="0" smtClean="0">
                <a:solidFill>
                  <a:schemeClr val="tx1"/>
                </a:solidFill>
                <a:latin typeface="Arial" panose="020B0604020202020204" pitchFamily="34" charset="0"/>
                <a:ea typeface="ＭＳ Ｐゴシック" panose="020B0600070205080204" pitchFamily="50" charset="-128"/>
                <a:cs typeface="+mn-cs"/>
              </a:rPr>
              <a:t>決まっていなければ少し待つ</a:t>
            </a:r>
            <a:r>
              <a:rPr lang="en-US" altLang="ja-JP" sz="1200" b="0" dirty="0" smtClean="0">
                <a:latin typeface="Arial" panose="020B0604020202020204" pitchFamily="34" charset="0"/>
                <a:ea typeface="ＭＳ Ｐゴシック" panose="020B0600070205080204" pitchFamily="50" charset="-128"/>
              </a:rPr>
              <a:t>】</a:t>
            </a:r>
          </a:p>
          <a:p>
            <a:pPr marL="185738" marR="0" lvl="0" indent="-185738"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Arial" panose="020B0604020202020204" pitchFamily="34" charset="0"/>
                <a:ea typeface="ＭＳ Ｐゴシック" panose="020B0600070205080204" pitchFamily="50" charset="-128"/>
              </a:rPr>
              <a:t>　 </a:t>
            </a:r>
            <a:r>
              <a:rPr lang="ja-JP" altLang="en-US" sz="1200" b="1" dirty="0" smtClean="0">
                <a:latin typeface="Arial" panose="020B0604020202020204" pitchFamily="34" charset="0"/>
                <a:ea typeface="ＭＳ Ｐゴシック" panose="020B0600070205080204" pitchFamily="50" charset="-128"/>
              </a:rPr>
              <a:t>それでは次の説明に進みます。</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②これから私が</a:t>
            </a:r>
            <a:r>
              <a:rPr lang="en-US" altLang="ja-JP" sz="1200" b="1" dirty="0" smtClean="0">
                <a:latin typeface="Arial" panose="020B0604020202020204" pitchFamily="34" charset="0"/>
                <a:ea typeface="ＭＳ Ｐゴシック" panose="020B0600070205080204" pitchFamily="50" charset="-128"/>
              </a:rPr>
              <a:t>yes/no</a:t>
            </a:r>
            <a:r>
              <a:rPr lang="ja-JP" altLang="en-US" sz="1200" b="1" dirty="0" smtClean="0">
                <a:latin typeface="Arial" panose="020B0604020202020204" pitchFamily="34" charset="0"/>
                <a:ea typeface="ＭＳ Ｐゴシック" panose="020B0600070205080204" pitchFamily="50" charset="-128"/>
              </a:rPr>
              <a:t>形式で答えられる質問を出します。</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③考える時間を取りますので、質問に対して</a:t>
            </a:r>
            <a:r>
              <a:rPr lang="en-US" altLang="ja-JP" sz="1200" b="1" dirty="0" smtClean="0">
                <a:latin typeface="Arial" panose="020B0604020202020204" pitchFamily="34" charset="0"/>
                <a:ea typeface="ＭＳ Ｐゴシック" panose="020B0600070205080204" pitchFamily="50" charset="-128"/>
              </a:rPr>
              <a:t>Yes</a:t>
            </a:r>
            <a:r>
              <a:rPr lang="ja-JP" altLang="en-US" sz="1200" b="1" dirty="0" smtClean="0">
                <a:latin typeface="Arial" panose="020B0604020202020204" pitchFamily="34" charset="0"/>
                <a:ea typeface="ＭＳ Ｐゴシック" panose="020B0600070205080204" pitchFamily="50" charset="-128"/>
              </a:rPr>
              <a:t>か</a:t>
            </a:r>
            <a:r>
              <a:rPr lang="en-US" altLang="ja-JP" sz="1200" b="1" dirty="0" smtClean="0">
                <a:latin typeface="Arial" panose="020B0604020202020204" pitchFamily="34" charset="0"/>
                <a:ea typeface="ＭＳ Ｐゴシック" panose="020B0600070205080204" pitchFamily="50" charset="-128"/>
              </a:rPr>
              <a:t>No</a:t>
            </a:r>
            <a:r>
              <a:rPr lang="ja-JP" altLang="en-US" sz="1200" b="1" dirty="0" smtClean="0">
                <a:latin typeface="Arial" panose="020B0604020202020204" pitchFamily="34" charset="0"/>
                <a:ea typeface="ＭＳ Ｐゴシック" panose="020B0600070205080204" pitchFamily="50" charset="-128"/>
              </a:rPr>
              <a:t>どちらにするか心の中で決めてください。</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　</a:t>
            </a:r>
            <a:r>
              <a:rPr lang="en-US" altLang="ja-JP" sz="1200" b="1" baseline="0" dirty="0" smtClean="0">
                <a:latin typeface="Arial" panose="020B0604020202020204" pitchFamily="34" charset="0"/>
                <a:ea typeface="ＭＳ Ｐゴシック" panose="020B0600070205080204" pitchFamily="50" charset="-128"/>
              </a:rPr>
              <a:t> </a:t>
            </a:r>
            <a:r>
              <a:rPr lang="ja-JP" altLang="en-US" sz="1200" b="1" dirty="0" smtClean="0">
                <a:latin typeface="Arial" panose="020B0604020202020204" pitchFamily="34" charset="0"/>
                <a:ea typeface="ＭＳ Ｐゴシック" panose="020B0600070205080204" pitchFamily="50" charset="-128"/>
              </a:rPr>
              <a:t>まわりの人と決して相談したりしてはいけません。話したり、目</a:t>
            </a:r>
            <a:r>
              <a:rPr lang="ja-JP" altLang="en-US" sz="1200" b="1" dirty="0" err="1" smtClean="0">
                <a:latin typeface="Arial" panose="020B0604020202020204" pitchFamily="34" charset="0"/>
                <a:ea typeface="ＭＳ Ｐゴシック" panose="020B0600070205080204" pitchFamily="50" charset="-128"/>
              </a:rPr>
              <a:t>くばせも</a:t>
            </a:r>
            <a:r>
              <a:rPr lang="ja-JP" altLang="en-US" sz="1200" b="1" dirty="0" smtClean="0">
                <a:latin typeface="Arial" panose="020B0604020202020204" pitchFamily="34" charset="0"/>
                <a:ea typeface="ＭＳ Ｐゴシック" panose="020B0600070205080204" pitchFamily="50" charset="-128"/>
              </a:rPr>
              <a:t>ダメです。</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en-US" altLang="ja-JP" sz="1200" b="0" dirty="0" smtClean="0">
                <a:latin typeface="Arial" panose="020B0604020202020204" pitchFamily="34" charset="0"/>
                <a:ea typeface="ＭＳ Ｐゴシック" panose="020B0600070205080204" pitchFamily="50" charset="-128"/>
              </a:rPr>
              <a:t>【</a:t>
            </a:r>
            <a:r>
              <a:rPr kumimoji="1" lang="ja-JP" altLang="en-US" sz="1200" b="0" u="sng" kern="1200" dirty="0" smtClean="0">
                <a:solidFill>
                  <a:schemeClr val="tx1"/>
                </a:solidFill>
                <a:latin typeface="Arial" panose="020B0604020202020204" pitchFamily="34" charset="0"/>
                <a:ea typeface="ＭＳ Ｐゴシック" panose="020B0600070205080204" pitchFamily="50" charset="-128"/>
                <a:cs typeface="+mn-cs"/>
              </a:rPr>
              <a:t>質問に対して、自分で考えてもらうことを強調しましょう</a:t>
            </a:r>
            <a:r>
              <a:rPr lang="en-US" altLang="ja-JP" sz="1200" b="0" dirty="0" smtClean="0">
                <a:latin typeface="Arial" panose="020B0604020202020204" pitchFamily="34" charset="0"/>
                <a:ea typeface="ＭＳ Ｐゴシック" panose="020B0600070205080204" pitchFamily="50" charset="-128"/>
              </a:rPr>
              <a:t>】</a:t>
            </a: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④次に時間を取りますので、なぜ自分がその答えを選んだのか、判断した理由を</a:t>
            </a:r>
            <a:r>
              <a:rPr lang="en-US" altLang="ja-JP" sz="1200" b="1" dirty="0" smtClean="0">
                <a:latin typeface="Arial" panose="020B0604020202020204" pitchFamily="34" charset="0"/>
                <a:ea typeface="ＭＳ Ｐゴシック" panose="020B0600070205080204" pitchFamily="50" charset="-128"/>
              </a:rPr>
              <a:t>1</a:t>
            </a:r>
            <a:r>
              <a:rPr lang="ja-JP" altLang="en-US" sz="1200" b="1" dirty="0" smtClean="0">
                <a:latin typeface="Arial" panose="020B0604020202020204" pitchFamily="34" charset="0"/>
                <a:ea typeface="ＭＳ Ｐゴシック" panose="020B0600070205080204" pitchFamily="50" charset="-128"/>
              </a:rPr>
              <a:t>枚のポストイットに記入してください。</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   箇条書きでいくつか記入してもらって構いません。（大体１，２分が目安）</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   必ず</a:t>
            </a:r>
            <a:r>
              <a:rPr lang="en-US" altLang="ja-JP" sz="1200" b="1" dirty="0" smtClean="0">
                <a:latin typeface="Arial" panose="020B0604020202020204" pitchFamily="34" charset="0"/>
                <a:ea typeface="ＭＳ Ｐゴシック" panose="020B0600070205080204" pitchFamily="50" charset="-128"/>
              </a:rPr>
              <a:t>YES</a:t>
            </a:r>
            <a:r>
              <a:rPr lang="ja-JP" altLang="en-US" sz="1200" b="1" dirty="0" smtClean="0">
                <a:latin typeface="Arial" panose="020B0604020202020204" pitchFamily="34" charset="0"/>
                <a:ea typeface="ＭＳ Ｐゴシック" panose="020B0600070205080204" pitchFamily="50" charset="-128"/>
              </a:rPr>
              <a:t>か</a:t>
            </a:r>
            <a:r>
              <a:rPr lang="en-US" altLang="ja-JP" sz="1200" b="1" dirty="0" smtClean="0">
                <a:latin typeface="Arial" panose="020B0604020202020204" pitchFamily="34" charset="0"/>
                <a:ea typeface="ＭＳ Ｐゴシック" panose="020B0600070205080204" pitchFamily="50" charset="-128"/>
              </a:rPr>
              <a:t>NO</a:t>
            </a:r>
            <a:r>
              <a:rPr lang="ja-JP" altLang="en-US" sz="1200" b="1" dirty="0" smtClean="0">
                <a:latin typeface="Arial" panose="020B0604020202020204" pitchFamily="34" charset="0"/>
                <a:ea typeface="ＭＳ Ｐゴシック" panose="020B0600070205080204" pitchFamily="50" charset="-128"/>
              </a:rPr>
              <a:t>どちらか一つの意見に絞って書いてください。</a:t>
            </a:r>
            <a:endParaRPr lang="en-US" altLang="ja-JP" sz="1200" b="1" dirty="0" smtClean="0">
              <a:latin typeface="Arial" panose="020B0604020202020204" pitchFamily="34" charset="0"/>
              <a:ea typeface="ＭＳ Ｐゴシック" panose="020B0600070205080204" pitchFamily="50" charset="-128"/>
            </a:endParaRPr>
          </a:p>
          <a:p>
            <a:endParaRPr kumimoji="1" lang="ja-JP" altLang="en-US" b="1" dirty="0"/>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5</a:t>
            </a:fld>
            <a:endParaRPr kumimoji="1" lang="ja-JP" altLang="en-US"/>
          </a:p>
        </p:txBody>
      </p:sp>
    </p:spTree>
    <p:extLst>
      <p:ext uri="{BB962C8B-B14F-4D97-AF65-F5344CB8AC3E}">
        <p14:creationId xmlns:p14="http://schemas.microsoft.com/office/powerpoint/2010/main" val="154527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38" indent="-185738" eaLnBrk="1" hangingPunct="1"/>
            <a:r>
              <a:rPr lang="ja-JP" altLang="en-US" sz="1200" b="1" dirty="0" smtClean="0">
                <a:latin typeface="Arial" panose="020B0604020202020204" pitchFamily="34" charset="0"/>
                <a:ea typeface="ＭＳ Ｐゴシック" panose="020B0600070205080204" pitchFamily="50" charset="-128"/>
              </a:rPr>
              <a:t>⑤その後、私の合図で裏向けて置いてあった</a:t>
            </a:r>
            <a:r>
              <a:rPr lang="en-US" altLang="ja-JP" sz="1200" b="1" dirty="0" smtClean="0">
                <a:latin typeface="Arial" panose="020B0604020202020204" pitchFamily="34" charset="0"/>
                <a:ea typeface="ＭＳ Ｐゴシック" panose="020B0600070205080204" pitchFamily="50" charset="-128"/>
              </a:rPr>
              <a:t>YES</a:t>
            </a:r>
            <a:r>
              <a:rPr lang="ja-JP" altLang="en-US" sz="1200" b="1" dirty="0" smtClean="0">
                <a:latin typeface="Arial" panose="020B0604020202020204" pitchFamily="34" charset="0"/>
                <a:ea typeface="ＭＳ Ｐゴシック" panose="020B0600070205080204" pitchFamily="50" charset="-128"/>
              </a:rPr>
              <a:t>か</a:t>
            </a:r>
            <a:r>
              <a:rPr lang="en-US" altLang="ja-JP" sz="1200" b="1" dirty="0" smtClean="0">
                <a:latin typeface="Arial" panose="020B0604020202020204" pitchFamily="34" charset="0"/>
                <a:ea typeface="ＭＳ Ｐゴシック" panose="020B0600070205080204" pitchFamily="50" charset="-128"/>
              </a:rPr>
              <a:t>NO</a:t>
            </a:r>
            <a:r>
              <a:rPr lang="ja-JP" altLang="en-US" sz="1200" b="1" dirty="0" smtClean="0">
                <a:latin typeface="Arial" panose="020B0604020202020204" pitchFamily="34" charset="0"/>
                <a:ea typeface="ＭＳ Ｐゴシック" panose="020B0600070205080204" pitchFamily="50" charset="-128"/>
              </a:rPr>
              <a:t>のカードを一斉に表向けてください。</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⑥ここからがこのゲームのポイントです</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baseline="0" dirty="0" smtClean="0">
                <a:latin typeface="Arial" panose="020B0604020202020204" pitchFamily="34" charset="0"/>
                <a:ea typeface="ＭＳ Ｐゴシック" panose="020B0600070205080204" pitchFamily="50" charset="-128"/>
              </a:rPr>
              <a:t>   </a:t>
            </a:r>
            <a:r>
              <a:rPr lang="ja-JP" altLang="en-US" sz="1200" b="1" dirty="0" smtClean="0">
                <a:latin typeface="Arial" panose="020B0604020202020204" pitchFamily="34" charset="0"/>
                <a:ea typeface="ＭＳ Ｐゴシック" panose="020B0600070205080204" pitchFamily="50" charset="-128"/>
              </a:rPr>
              <a:t>多数派になった人達が勝利です。勝者は青色の座布団カードを</a:t>
            </a:r>
            <a:r>
              <a:rPr lang="en-US" altLang="ja-JP" sz="1200" b="1" dirty="0" smtClean="0">
                <a:latin typeface="Arial" panose="020B0604020202020204" pitchFamily="34" charset="0"/>
                <a:ea typeface="ＭＳ Ｐゴシック" panose="020B0600070205080204" pitchFamily="50" charset="-128"/>
              </a:rPr>
              <a:t>1</a:t>
            </a:r>
            <a:r>
              <a:rPr lang="ja-JP" altLang="en-US" sz="1200" b="1" dirty="0" smtClean="0">
                <a:latin typeface="Arial" panose="020B0604020202020204" pitchFamily="34" charset="0"/>
                <a:ea typeface="ＭＳ Ｐゴシック" panose="020B0600070205080204" pitchFamily="50" charset="-128"/>
              </a:rPr>
              <a:t>枚獲得です。少数派になった方はカードはもらえません。</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　 ただし、少数派が一人だった場合、少数派の一人勝ちになります。金色の座布団カードを一枚獲得します。多数派だった人はカードはもらえません。</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en-US" altLang="ja-JP" sz="1200" b="1" baseline="0" dirty="0" smtClean="0">
                <a:latin typeface="Arial" panose="020B0604020202020204" pitchFamily="34" charset="0"/>
                <a:ea typeface="ＭＳ Ｐゴシック" panose="020B0600070205080204" pitchFamily="50" charset="-128"/>
              </a:rPr>
              <a:t>   </a:t>
            </a:r>
            <a:r>
              <a:rPr lang="ja-JP" altLang="en-US" sz="1200" b="1" dirty="0" smtClean="0">
                <a:latin typeface="Arial" panose="020B0604020202020204" pitchFamily="34" charset="0"/>
                <a:ea typeface="ＭＳ Ｐゴシック" panose="020B0600070205080204" pitchFamily="50" charset="-128"/>
              </a:rPr>
              <a:t>勝者はテーブルの中央に置いた座布団カードを取ってください。</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en-US" altLang="ja-JP" sz="1200" b="0" dirty="0" smtClean="0">
                <a:latin typeface="Arial" panose="020B0604020202020204" pitchFamily="34" charset="0"/>
                <a:ea typeface="ＭＳ Ｐゴシック" panose="020B0600070205080204" pitchFamily="50" charset="-128"/>
              </a:rPr>
              <a:t>【</a:t>
            </a:r>
            <a:r>
              <a:rPr lang="ja-JP" altLang="en-US" sz="1200" b="0" u="sng" dirty="0" smtClean="0">
                <a:latin typeface="Arial" panose="020B0604020202020204" pitchFamily="34" charset="0"/>
                <a:ea typeface="ＭＳ Ｐゴシック" panose="020B0600070205080204" pitchFamily="50" charset="-128"/>
              </a:rPr>
              <a:t>一度聞いただけ</a:t>
            </a:r>
            <a:r>
              <a:rPr lang="ja-JP" altLang="en-US" sz="1200" b="0" u="sng" smtClean="0">
                <a:latin typeface="Arial" panose="020B0604020202020204" pitchFamily="34" charset="0"/>
                <a:ea typeface="ＭＳ Ｐゴシック" panose="020B0600070205080204" pitchFamily="50" charset="-128"/>
              </a:rPr>
              <a:t>では、ルール</a:t>
            </a:r>
            <a:r>
              <a:rPr lang="ja-JP" altLang="en-US" sz="1200" b="0" u="sng" dirty="0" smtClean="0">
                <a:latin typeface="Arial" panose="020B0604020202020204" pitchFamily="34" charset="0"/>
                <a:ea typeface="ＭＳ Ｐゴシック" panose="020B0600070205080204" pitchFamily="50" charset="-128"/>
              </a:rPr>
              <a:t>が分かりにくい可能性がある</a:t>
            </a:r>
            <a:r>
              <a:rPr lang="ja-JP" altLang="en-US" sz="1200" b="0" u="sng" dirty="0" smtClean="0">
                <a:solidFill>
                  <a:srgbClr val="FF0000"/>
                </a:solidFill>
                <a:latin typeface="Arial" panose="020B0604020202020204" pitchFamily="34" charset="0"/>
                <a:ea typeface="ＭＳ Ｐゴシック" panose="020B0600070205080204" pitchFamily="50" charset="-128"/>
              </a:rPr>
              <a:t>ため、毎質問</a:t>
            </a:r>
            <a:r>
              <a:rPr lang="ja-JP" altLang="en-US" sz="1200" b="0" u="sng" dirty="0" smtClean="0">
                <a:latin typeface="Arial" panose="020B0604020202020204" pitchFamily="34" charset="0"/>
                <a:ea typeface="ＭＳ Ｐゴシック" panose="020B0600070205080204" pitchFamily="50" charset="-128"/>
              </a:rPr>
              <a:t>時にルールを伝えながら行いましょう。</a:t>
            </a:r>
            <a:r>
              <a:rPr lang="en-US" altLang="ja-JP" sz="1200" b="0" dirty="0" smtClean="0">
                <a:latin typeface="Arial" panose="020B0604020202020204" pitchFamily="34" charset="0"/>
                <a:ea typeface="ＭＳ Ｐゴシック" panose="020B0600070205080204" pitchFamily="50" charset="-128"/>
              </a:rPr>
              <a:t>】</a:t>
            </a:r>
          </a:p>
          <a:p>
            <a:endParaRPr kumimoji="1" lang="ja-JP" altLang="en-US" b="1" dirty="0"/>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6</a:t>
            </a:fld>
            <a:endParaRPr kumimoji="1" lang="ja-JP" altLang="en-US"/>
          </a:p>
        </p:txBody>
      </p:sp>
    </p:spTree>
    <p:extLst>
      <p:ext uri="{BB962C8B-B14F-4D97-AF65-F5344CB8AC3E}">
        <p14:creationId xmlns:p14="http://schemas.microsoft.com/office/powerpoint/2010/main" val="1683934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5738" indent="-185738" eaLnBrk="1" hangingPunct="1"/>
            <a:r>
              <a:rPr lang="ja-JP" altLang="en-US" sz="1200" b="1" dirty="0" smtClean="0">
                <a:latin typeface="Arial" panose="020B0604020202020204" pitchFamily="34" charset="0"/>
                <a:ea typeface="ＭＳ Ｐゴシック" panose="020B0600070205080204" pitchFamily="50" charset="-128"/>
              </a:rPr>
              <a:t>⑦そのあとに、代表者から順にポストイットに記入した判断理由をひとり</a:t>
            </a:r>
            <a:r>
              <a:rPr lang="en-US" altLang="ja-JP" sz="1200" b="1" dirty="0" smtClean="0">
                <a:latin typeface="Arial" panose="020B0604020202020204" pitchFamily="34" charset="0"/>
                <a:ea typeface="ＭＳ Ｐゴシック" panose="020B0600070205080204" pitchFamily="50" charset="-128"/>
              </a:rPr>
              <a:t>1</a:t>
            </a:r>
            <a:r>
              <a:rPr lang="ja-JP" altLang="en-US" sz="1200" b="1" dirty="0" smtClean="0">
                <a:latin typeface="Arial" panose="020B0604020202020204" pitchFamily="34" charset="0"/>
                <a:ea typeface="ＭＳ Ｐゴシック" panose="020B0600070205080204" pitchFamily="50" charset="-128"/>
              </a:rPr>
              <a:t>分程度で発表していってください。</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   ポストイットは、各班に配っている発表用紙に貼っていってください。</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⑧発表が終わったら、代表者には、班の意見をみんなに発表してもらいます。発表する班は私が指名します。</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en-US" altLang="ja-JP" sz="1200" b="1" dirty="0" smtClean="0">
                <a:latin typeface="Arial" panose="020B0604020202020204" pitchFamily="34" charset="0"/>
                <a:ea typeface="ＭＳ Ｐゴシック" panose="020B0600070205080204" pitchFamily="50" charset="-128"/>
              </a:rPr>
              <a:t>   </a:t>
            </a:r>
            <a:r>
              <a:rPr lang="ja-JP" altLang="en-US" sz="1200" b="1" dirty="0" smtClean="0">
                <a:latin typeface="Arial" panose="020B0604020202020204" pitchFamily="34" charset="0"/>
                <a:ea typeface="ＭＳ Ｐゴシック" panose="020B0600070205080204" pitchFamily="50" charset="-128"/>
              </a:rPr>
              <a:t>代表者の方は、「</a:t>
            </a:r>
            <a:r>
              <a:rPr lang="en-US" altLang="ja-JP" sz="1200" b="1" dirty="0" smtClean="0">
                <a:latin typeface="Arial" panose="020B0604020202020204" pitchFamily="34" charset="0"/>
                <a:ea typeface="ＭＳ Ｐゴシック" panose="020B0600070205080204" pitchFamily="50" charset="-128"/>
              </a:rPr>
              <a:t>yes</a:t>
            </a:r>
            <a:r>
              <a:rPr lang="ja-JP" altLang="en-US" sz="1200" b="1" dirty="0" smtClean="0">
                <a:latin typeface="Arial" panose="020B0604020202020204" pitchFamily="34" charset="0"/>
                <a:ea typeface="ＭＳ Ｐゴシック" panose="020B0600070205080204" pitchFamily="50" charset="-128"/>
              </a:rPr>
              <a:t>が○○人、</a:t>
            </a:r>
            <a:r>
              <a:rPr lang="en-US" altLang="ja-JP" sz="1200" b="1" dirty="0" smtClean="0">
                <a:latin typeface="Arial" panose="020B0604020202020204" pitchFamily="34" charset="0"/>
                <a:ea typeface="ＭＳ Ｐゴシック" panose="020B0600070205080204" pitchFamily="50" charset="-128"/>
              </a:rPr>
              <a:t>no</a:t>
            </a:r>
            <a:r>
              <a:rPr lang="ja-JP" altLang="en-US" sz="1200" b="1" dirty="0" smtClean="0">
                <a:latin typeface="Arial" panose="020B0604020202020204" pitchFamily="34" charset="0"/>
                <a:ea typeface="ＭＳ Ｐゴシック" panose="020B0600070205080204" pitchFamily="50" charset="-128"/>
              </a:rPr>
              <a:t>が○○人、</a:t>
            </a:r>
            <a:r>
              <a:rPr lang="en-US" altLang="ja-JP" sz="1200" b="1" dirty="0" smtClean="0">
                <a:latin typeface="Arial" panose="020B0604020202020204" pitchFamily="34" charset="0"/>
                <a:ea typeface="ＭＳ Ｐゴシック" panose="020B0600070205080204" pitchFamily="50" charset="-128"/>
              </a:rPr>
              <a:t>yes</a:t>
            </a:r>
            <a:r>
              <a:rPr lang="ja-JP" altLang="en-US" sz="1200" b="1" dirty="0" smtClean="0">
                <a:latin typeface="Arial" panose="020B0604020202020204" pitchFamily="34" charset="0"/>
                <a:ea typeface="ＭＳ Ｐゴシック" panose="020B0600070205080204" pitchFamily="50" charset="-128"/>
              </a:rPr>
              <a:t>はこんな意見が出ました、</a:t>
            </a:r>
            <a:r>
              <a:rPr lang="en-US" altLang="ja-JP" sz="1200" b="1" dirty="0" smtClean="0">
                <a:latin typeface="Arial" panose="020B0604020202020204" pitchFamily="34" charset="0"/>
                <a:ea typeface="ＭＳ Ｐゴシック" panose="020B0600070205080204" pitchFamily="50" charset="-128"/>
              </a:rPr>
              <a:t>no</a:t>
            </a:r>
            <a:r>
              <a:rPr lang="ja-JP" altLang="en-US" sz="1200" b="1" dirty="0" smtClean="0">
                <a:latin typeface="Arial" panose="020B0604020202020204" pitchFamily="34" charset="0"/>
                <a:ea typeface="ＭＳ Ｐゴシック" panose="020B0600070205080204" pitchFamily="50" charset="-128"/>
              </a:rPr>
              <a:t>はこんな意見が出ました。」</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　 といった発表をお願いします。</a:t>
            </a:r>
            <a:endParaRPr lang="en-US" altLang="ja-JP" sz="1200" b="1" dirty="0" smtClean="0">
              <a:latin typeface="Arial" panose="020B0604020202020204" pitchFamily="34" charset="0"/>
              <a:ea typeface="ＭＳ Ｐゴシック" panose="020B0600070205080204" pitchFamily="50" charset="-128"/>
            </a:endParaRPr>
          </a:p>
          <a:p>
            <a:pPr marL="185738" indent="-185738" eaLnBrk="1" hangingPunct="1"/>
            <a:r>
              <a:rPr lang="ja-JP" altLang="en-US" sz="1200" b="1" dirty="0" smtClean="0">
                <a:latin typeface="Arial" panose="020B0604020202020204" pitchFamily="34" charset="0"/>
                <a:ea typeface="ＭＳ Ｐゴシック" panose="020B0600070205080204" pitchFamily="50" charset="-128"/>
              </a:rPr>
              <a:t>⑨発表が終われば次の質問に移り、同じことを繰り返します。</a:t>
            </a:r>
            <a:endParaRPr lang="en-US" altLang="ja-JP" sz="1200" b="1" dirty="0" smtClean="0">
              <a:latin typeface="Arial" panose="020B0604020202020204" pitchFamily="34" charset="0"/>
              <a:ea typeface="ＭＳ Ｐゴシック" panose="020B0600070205080204" pitchFamily="50" charset="-128"/>
            </a:endParaRPr>
          </a:p>
          <a:p>
            <a:endParaRPr kumimoji="1" lang="en-US" altLang="ja-JP" b="1" dirty="0" smtClean="0"/>
          </a:p>
          <a:p>
            <a:pPr marL="185738" indent="-185738" algn="l" defTabSz="914400" rtl="0" eaLnBrk="1" latinLnBrk="0" hangingPunct="1"/>
            <a:r>
              <a:rPr kumimoji="1" lang="en-US" altLang="ja-JP" sz="1200" b="0" kern="1200" dirty="0" smtClean="0">
                <a:solidFill>
                  <a:schemeClr val="tx1"/>
                </a:solidFill>
                <a:latin typeface="Arial" panose="020B0604020202020204" pitchFamily="34" charset="0"/>
                <a:ea typeface="ＭＳ Ｐゴシック" panose="020B0600070205080204" pitchFamily="50" charset="-128"/>
                <a:cs typeface="+mn-cs"/>
              </a:rPr>
              <a:t>【</a:t>
            </a:r>
            <a:r>
              <a:rPr kumimoji="1" lang="ja-JP" altLang="en-US" sz="1200" b="0" u="sng" kern="1200" dirty="0" smtClean="0">
                <a:solidFill>
                  <a:schemeClr val="tx1"/>
                </a:solidFill>
                <a:latin typeface="Arial" panose="020B0604020202020204" pitchFamily="34" charset="0"/>
                <a:ea typeface="ＭＳ Ｐゴシック" panose="020B0600070205080204" pitchFamily="50" charset="-128"/>
                <a:cs typeface="+mn-cs"/>
              </a:rPr>
              <a:t>司会者は意見を発表してもらった後に、問題に対する軽い解説をします。</a:t>
            </a:r>
            <a:r>
              <a:rPr kumimoji="1" lang="en-US" altLang="ja-JP" sz="1200" b="0" u="sng" kern="1200" dirty="0" smtClean="0">
                <a:solidFill>
                  <a:schemeClr val="tx1"/>
                </a:solidFill>
                <a:latin typeface="Arial" panose="020B0604020202020204" pitchFamily="34" charset="0"/>
                <a:ea typeface="ＭＳ Ｐゴシック" panose="020B0600070205080204" pitchFamily="50" charset="-128"/>
                <a:cs typeface="+mn-cs"/>
              </a:rPr>
              <a:t>】</a:t>
            </a:r>
          </a:p>
          <a:p>
            <a:pPr marL="185738" indent="-185738" algn="l" defTabSz="914400" rtl="0" eaLnBrk="1" latinLnBrk="0" hangingPunct="1"/>
            <a:r>
              <a:rPr kumimoji="1" lang="en-US" altLang="ja-JP" sz="1200" b="0" u="sng" kern="1200" dirty="0" smtClean="0">
                <a:solidFill>
                  <a:schemeClr val="tx1"/>
                </a:solidFill>
                <a:latin typeface="Arial" panose="020B0604020202020204" pitchFamily="34" charset="0"/>
                <a:ea typeface="ＭＳ Ｐゴシック" panose="020B0600070205080204" pitchFamily="50" charset="-128"/>
                <a:cs typeface="+mn-cs"/>
              </a:rPr>
              <a:t>【</a:t>
            </a:r>
            <a:r>
              <a:rPr kumimoji="1" lang="ja-JP" altLang="en-US" sz="1200" b="0" u="sng" kern="1200" dirty="0" smtClean="0">
                <a:solidFill>
                  <a:schemeClr val="tx1"/>
                </a:solidFill>
                <a:latin typeface="Arial" panose="020B0604020202020204" pitchFamily="34" charset="0"/>
                <a:ea typeface="ＭＳ Ｐゴシック" panose="020B0600070205080204" pitchFamily="50" charset="-128"/>
                <a:cs typeface="+mn-cs"/>
              </a:rPr>
              <a:t>クロスロードの問題を選ぶ際に、どのように解説をするか考えておきましょう</a:t>
            </a:r>
            <a:r>
              <a:rPr kumimoji="1" lang="en-US" altLang="ja-JP" sz="1200" b="0" kern="1200" dirty="0" smtClean="0">
                <a:solidFill>
                  <a:schemeClr val="tx1"/>
                </a:solidFill>
                <a:latin typeface="Arial" panose="020B0604020202020204" pitchFamily="34" charset="0"/>
                <a:ea typeface="ＭＳ Ｐゴシック" panose="020B0600070205080204" pitchFamily="50" charset="-128"/>
                <a:cs typeface="+mn-cs"/>
              </a:rPr>
              <a:t>】</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mn-cs"/>
            </a:endParaRPr>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7</a:t>
            </a:fld>
            <a:endParaRPr kumimoji="1" lang="ja-JP" altLang="en-US"/>
          </a:p>
        </p:txBody>
      </p:sp>
    </p:spTree>
    <p:extLst>
      <p:ext uri="{BB962C8B-B14F-4D97-AF65-F5344CB8AC3E}">
        <p14:creationId xmlns:p14="http://schemas.microsoft.com/office/powerpoint/2010/main" val="312895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それでは実際にやっていきましょう</a:t>
            </a:r>
            <a:endParaRPr kumimoji="1" lang="en-US" altLang="ja-JP" b="1" dirty="0" smtClean="0"/>
          </a:p>
          <a:p>
            <a:endParaRPr kumimoji="1" lang="en-US" altLang="ja-JP" dirty="0" smtClean="0"/>
          </a:p>
          <a:p>
            <a:r>
              <a:rPr kumimoji="1" lang="en-US" altLang="ja-JP" dirty="0" smtClean="0"/>
              <a:t>【</a:t>
            </a:r>
            <a:r>
              <a:rPr kumimoji="1" lang="ja-JP" altLang="en-US" u="sng" dirty="0" smtClean="0"/>
              <a:t>これ以降は実際に質問を出していきます。</a:t>
            </a:r>
            <a:r>
              <a:rPr kumimoji="1" lang="en-US" altLang="ja-JP" u="sng" dirty="0" smtClean="0"/>
              <a:t>】</a:t>
            </a:r>
          </a:p>
          <a:p>
            <a:r>
              <a:rPr kumimoji="1" lang="en-US" altLang="ja-JP" u="sng" dirty="0" smtClean="0"/>
              <a:t>【</a:t>
            </a:r>
            <a:r>
              <a:rPr kumimoji="1" lang="ja-JP" altLang="en-US" u="sng" dirty="0" smtClean="0"/>
              <a:t>次のスライドからは３つの問題についてスライドを作成しました。</a:t>
            </a:r>
            <a:r>
              <a:rPr kumimoji="1" lang="en-US" altLang="ja-JP" u="sng" dirty="0" smtClean="0"/>
              <a:t>】</a:t>
            </a:r>
          </a:p>
          <a:p>
            <a:r>
              <a:rPr kumimoji="1" lang="en-US" altLang="ja-JP" u="sng" dirty="0" smtClean="0"/>
              <a:t>【</a:t>
            </a:r>
            <a:r>
              <a:rPr kumimoji="1" lang="ja-JP" altLang="en-US" u="sng" dirty="0" smtClean="0"/>
              <a:t>そのまま使っても、大丈夫ですし、問題カードやオリジナルの問題を作成してもいいですね。</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8</a:t>
            </a:fld>
            <a:endParaRPr kumimoji="1" lang="ja-JP" altLang="en-US"/>
          </a:p>
        </p:txBody>
      </p:sp>
    </p:spTree>
    <p:extLst>
      <p:ext uri="{BB962C8B-B14F-4D97-AF65-F5344CB8AC3E}">
        <p14:creationId xmlns:p14="http://schemas.microsoft.com/office/powerpoint/2010/main" val="349579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これは市民編</a:t>
            </a:r>
            <a:r>
              <a:rPr lang="en-US" altLang="ja-JP" b="0" u="sng" dirty="0" smtClean="0">
                <a:solidFill>
                  <a:srgbClr val="000000"/>
                </a:solidFill>
                <a:latin typeface="Arial" panose="020B0604020202020204" pitchFamily="34" charset="0"/>
                <a:ea typeface="ＭＳ Ｐ明朝" panose="02020600040205080304" pitchFamily="18" charset="-128"/>
              </a:rPr>
              <a:t>5003</a:t>
            </a:r>
            <a:r>
              <a:rPr lang="ja-JP" altLang="en-US" b="0" u="sng" dirty="0" smtClean="0">
                <a:solidFill>
                  <a:srgbClr val="000000"/>
                </a:solidFill>
                <a:latin typeface="Arial" panose="020B0604020202020204" pitchFamily="34" charset="0"/>
                <a:ea typeface="ＭＳ Ｐ明朝" panose="02020600040205080304" pitchFamily="18" charset="-128"/>
              </a:rPr>
              <a:t>の問題。カード通りの設定や問題もアリ、あなた流にアレンジするのもアリです。</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問題文を読む</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それでは、質問に対して</a:t>
            </a:r>
            <a:r>
              <a:rPr lang="en-US" altLang="ja-JP" b="1" dirty="0" smtClean="0">
                <a:solidFill>
                  <a:srgbClr val="000000"/>
                </a:solidFill>
                <a:latin typeface="Arial" panose="020B0604020202020204" pitchFamily="34" charset="0"/>
                <a:ea typeface="ＭＳ Ｐ明朝" panose="02020600040205080304" pitchFamily="18" charset="-128"/>
              </a:rPr>
              <a:t>YES</a:t>
            </a:r>
            <a:r>
              <a:rPr lang="ja-JP" altLang="en-US" b="1" dirty="0" smtClean="0">
                <a:solidFill>
                  <a:srgbClr val="000000"/>
                </a:solidFill>
                <a:latin typeface="Arial" panose="020B0604020202020204" pitchFamily="34" charset="0"/>
                <a:ea typeface="ＭＳ Ｐ明朝" panose="02020600040205080304" pitchFamily="18" charset="-128"/>
              </a:rPr>
              <a:t>か</a:t>
            </a:r>
            <a:r>
              <a:rPr lang="en-US" altLang="ja-JP" b="1" dirty="0" smtClean="0">
                <a:solidFill>
                  <a:srgbClr val="000000"/>
                </a:solidFill>
                <a:latin typeface="Arial" panose="020B0604020202020204" pitchFamily="34" charset="0"/>
                <a:ea typeface="ＭＳ Ｐ明朝" panose="02020600040205080304" pitchFamily="18" charset="-128"/>
              </a:rPr>
              <a:t>NO</a:t>
            </a:r>
            <a:r>
              <a:rPr lang="ja-JP" altLang="en-US" b="1" dirty="0" err="1" smtClean="0">
                <a:solidFill>
                  <a:srgbClr val="000000"/>
                </a:solidFill>
                <a:latin typeface="Arial" panose="020B0604020202020204" pitchFamily="34" charset="0"/>
                <a:ea typeface="ＭＳ Ｐ明朝" panose="02020600040205080304" pitchFamily="18" charset="-128"/>
              </a:rPr>
              <a:t>かを</a:t>
            </a:r>
            <a:r>
              <a:rPr lang="en-US" altLang="ja-JP" b="1" dirty="0" smtClean="0">
                <a:solidFill>
                  <a:srgbClr val="000000"/>
                </a:solidFill>
                <a:latin typeface="Arial" panose="020B0604020202020204" pitchFamily="34" charset="0"/>
                <a:ea typeface="ＭＳ Ｐ明朝" panose="02020600040205080304" pitchFamily="18" charset="-128"/>
              </a:rPr>
              <a:t>1</a:t>
            </a:r>
            <a:r>
              <a:rPr lang="ja-JP" altLang="en-US" b="1" dirty="0" smtClean="0">
                <a:solidFill>
                  <a:srgbClr val="000000"/>
                </a:solidFill>
                <a:latin typeface="Arial" panose="020B0604020202020204" pitchFamily="34" charset="0"/>
                <a:ea typeface="ＭＳ Ｐ明朝" panose="02020600040205080304" pitchFamily="18" charset="-128"/>
              </a:rPr>
              <a:t>分間で心の中で決めてください。</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絶対に周りの人と相談しないでください。・・・目</a:t>
            </a:r>
            <a:r>
              <a:rPr lang="ja-JP" altLang="en-US" b="1" dirty="0" err="1" smtClean="0">
                <a:solidFill>
                  <a:srgbClr val="000000"/>
                </a:solidFill>
                <a:latin typeface="Arial" panose="020B0604020202020204" pitchFamily="34" charset="0"/>
                <a:ea typeface="ＭＳ Ｐ明朝" panose="02020600040205080304" pitchFamily="18" charset="-128"/>
              </a:rPr>
              <a:t>くばせも</a:t>
            </a:r>
            <a:r>
              <a:rPr lang="ja-JP" altLang="en-US" b="1" dirty="0" smtClean="0">
                <a:solidFill>
                  <a:srgbClr val="000000"/>
                </a:solidFill>
                <a:latin typeface="Arial" panose="020B0604020202020204" pitchFamily="34" charset="0"/>
                <a:ea typeface="ＭＳ Ｐ明朝" panose="02020600040205080304" pitchFamily="18" charset="-128"/>
              </a:rPr>
              <a:t>ダメです。</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kumimoji="1" lang="en-US" altLang="ja-JP" sz="1200" b="0" u="none" kern="1200" dirty="0" smtClean="0">
                <a:solidFill>
                  <a:srgbClr val="000000"/>
                </a:solidFill>
                <a:latin typeface="Arial" panose="020B0604020202020204" pitchFamily="34" charset="0"/>
                <a:ea typeface="ＭＳ Ｐ明朝" panose="02020600040205080304" pitchFamily="18" charset="-128"/>
                <a:cs typeface="+mn-cs"/>
              </a:rPr>
              <a:t>【</a:t>
            </a:r>
            <a:r>
              <a:rPr kumimoji="1" lang="en-US" altLang="ja-JP" sz="1200" b="0" u="sng" kern="1200" dirty="0" smtClean="0">
                <a:solidFill>
                  <a:srgbClr val="000000"/>
                </a:solidFill>
                <a:latin typeface="Arial" panose="020B0604020202020204" pitchFamily="34" charset="0"/>
                <a:ea typeface="ＭＳ Ｐ明朝" panose="02020600040205080304" pitchFamily="18" charset="-128"/>
                <a:cs typeface="+mn-cs"/>
              </a:rPr>
              <a:t>1</a:t>
            </a:r>
            <a:r>
              <a:rPr kumimoji="1" lang="ja-JP" altLang="en-US" sz="1200" b="0" u="sng" kern="1200" dirty="0" smtClean="0">
                <a:solidFill>
                  <a:srgbClr val="000000"/>
                </a:solidFill>
                <a:latin typeface="Arial" panose="020B0604020202020204" pitchFamily="34" charset="0"/>
                <a:ea typeface="ＭＳ Ｐ明朝" panose="02020600040205080304" pitchFamily="18" charset="-128"/>
                <a:cs typeface="+mn-cs"/>
              </a:rPr>
              <a:t>分計る</a:t>
            </a:r>
            <a:r>
              <a:rPr kumimoji="1" lang="en-US" altLang="ja-JP" sz="1200" b="0" u="none" kern="1200" dirty="0" smtClean="0">
                <a:solidFill>
                  <a:srgbClr val="000000"/>
                </a:solidFill>
                <a:latin typeface="Arial" panose="020B0604020202020204" pitchFamily="34" charset="0"/>
                <a:ea typeface="ＭＳ Ｐ明朝" panose="02020600040205080304" pitchFamily="18" charset="-128"/>
                <a:cs typeface="+mn-cs"/>
              </a:rPr>
              <a:t>】</a:t>
            </a: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決まりましたか？決まった人は判断理由をポストイットに記入してください。</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en-US" altLang="ja-JP" b="0" u="sng" dirty="0" smtClean="0">
                <a:solidFill>
                  <a:srgbClr val="000000"/>
                </a:solidFill>
                <a:latin typeface="Arial" panose="020B0604020202020204" pitchFamily="34" charset="0"/>
                <a:ea typeface="ＭＳ Ｐ明朝" panose="02020600040205080304" pitchFamily="18" charset="-128"/>
              </a:rPr>
              <a:t>1</a:t>
            </a:r>
            <a:r>
              <a:rPr lang="ja-JP" altLang="en-US" b="0" u="sng" dirty="0" smtClean="0">
                <a:solidFill>
                  <a:srgbClr val="000000"/>
                </a:solidFill>
                <a:latin typeface="Arial" panose="020B0604020202020204" pitchFamily="34" charset="0"/>
                <a:ea typeface="ＭＳ Ｐ明朝" panose="02020600040205080304" pitchFamily="18" charset="-128"/>
              </a:rPr>
              <a:t>分計る</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記入できましたか？</a:t>
            </a:r>
            <a:endParaRPr lang="en-US" altLang="ja-JP" b="1" dirty="0" smtClean="0">
              <a:solidFill>
                <a:srgbClr val="000000"/>
              </a:solidFill>
              <a:latin typeface="Arial" panose="020B0604020202020204" pitchFamily="34" charset="0"/>
              <a:ea typeface="ＭＳ Ｐ明朝" panose="02020600040205080304"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記入できるまでしばらく待つ</a:t>
            </a:r>
            <a:r>
              <a:rPr lang="en-US" altLang="ja-JP" b="0" dirty="0" smtClean="0">
                <a:solidFill>
                  <a:srgbClr val="000000"/>
                </a:solidFill>
                <a:latin typeface="Arial" panose="020B0604020202020204" pitchFamily="34" charset="0"/>
                <a:ea typeface="ＭＳ Ｐ明朝" panose="02020600040205080304" pitchFamily="18" charset="-128"/>
              </a:rPr>
              <a:t>】</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時間になりました。それでは</a:t>
            </a:r>
            <a:r>
              <a:rPr lang="en-US" altLang="ja-JP" b="1" dirty="0" smtClean="0">
                <a:solidFill>
                  <a:srgbClr val="000000"/>
                </a:solidFill>
                <a:latin typeface="Arial" panose="020B0604020202020204" pitchFamily="34" charset="0"/>
                <a:ea typeface="ＭＳ Ｐ明朝" panose="02020600040205080304" pitchFamily="18" charset="-128"/>
              </a:rPr>
              <a:t>yes</a:t>
            </a:r>
            <a:r>
              <a:rPr lang="ja-JP" altLang="en-US" b="1" dirty="0" smtClean="0">
                <a:solidFill>
                  <a:srgbClr val="000000"/>
                </a:solidFill>
                <a:latin typeface="Arial" panose="020B0604020202020204" pitchFamily="34" charset="0"/>
                <a:ea typeface="ＭＳ Ｐ明朝" panose="02020600040205080304" pitchFamily="18" charset="-128"/>
              </a:rPr>
              <a:t>か</a:t>
            </a:r>
            <a:r>
              <a:rPr lang="en-US" altLang="ja-JP" b="1" dirty="0" smtClean="0">
                <a:solidFill>
                  <a:srgbClr val="000000"/>
                </a:solidFill>
                <a:latin typeface="Arial" panose="020B0604020202020204" pitchFamily="34" charset="0"/>
                <a:ea typeface="ＭＳ Ｐ明朝" panose="02020600040205080304" pitchFamily="18" charset="-128"/>
              </a:rPr>
              <a:t>no</a:t>
            </a:r>
            <a:r>
              <a:rPr lang="ja-JP" altLang="en-US" b="1" dirty="0" err="1" smtClean="0">
                <a:solidFill>
                  <a:srgbClr val="000000"/>
                </a:solidFill>
                <a:latin typeface="Arial" panose="020B0604020202020204" pitchFamily="34" charset="0"/>
                <a:ea typeface="ＭＳ Ｐ明朝" panose="02020600040205080304" pitchFamily="18" charset="-128"/>
              </a:rPr>
              <a:t>かを</a:t>
            </a:r>
            <a:r>
              <a:rPr lang="ja-JP" altLang="en-US" b="1" dirty="0" smtClean="0">
                <a:solidFill>
                  <a:srgbClr val="000000"/>
                </a:solidFill>
                <a:latin typeface="Arial" panose="020B0604020202020204" pitchFamily="34" charset="0"/>
                <a:ea typeface="ＭＳ Ｐ明朝" panose="02020600040205080304" pitchFamily="18" charset="-128"/>
              </a:rPr>
              <a:t>発表します。私の合図の後一斉にカードを表向けてください。</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それではカードオープン！</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多数派だった人は青座布団をひとり一枚取ってください。</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ただし少数派が</a:t>
            </a:r>
            <a:r>
              <a:rPr lang="en-US" altLang="ja-JP" b="1" dirty="0" smtClean="0">
                <a:solidFill>
                  <a:srgbClr val="000000"/>
                </a:solidFill>
                <a:latin typeface="Arial" panose="020B0604020202020204" pitchFamily="34" charset="0"/>
                <a:ea typeface="ＭＳ Ｐ明朝" panose="02020600040205080304" pitchFamily="18" charset="-128"/>
              </a:rPr>
              <a:t>1</a:t>
            </a:r>
            <a:r>
              <a:rPr lang="ja-JP" altLang="en-US" b="1" dirty="0" smtClean="0">
                <a:solidFill>
                  <a:srgbClr val="000000"/>
                </a:solidFill>
                <a:latin typeface="Arial" panose="020B0604020202020204" pitchFamily="34" charset="0"/>
                <a:ea typeface="ＭＳ Ｐ明朝" panose="02020600040205080304" pitchFamily="18" charset="-128"/>
              </a:rPr>
              <a:t>名だった場合、その</a:t>
            </a:r>
            <a:r>
              <a:rPr lang="en-US" altLang="ja-JP" b="1" dirty="0" smtClean="0">
                <a:solidFill>
                  <a:srgbClr val="000000"/>
                </a:solidFill>
                <a:latin typeface="Arial" panose="020B0604020202020204" pitchFamily="34" charset="0"/>
                <a:ea typeface="ＭＳ Ｐ明朝" panose="02020600040205080304" pitchFamily="18" charset="-128"/>
              </a:rPr>
              <a:t>1</a:t>
            </a:r>
            <a:r>
              <a:rPr lang="ja-JP" altLang="en-US" b="1" dirty="0" smtClean="0">
                <a:solidFill>
                  <a:srgbClr val="000000"/>
                </a:solidFill>
                <a:latin typeface="Arial" panose="020B0604020202020204" pitchFamily="34" charset="0"/>
                <a:ea typeface="ＭＳ Ｐ明朝" panose="02020600040205080304" pitchFamily="18" charset="-128"/>
              </a:rPr>
              <a:t>人のみが金座布団を取ってください。</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では</a:t>
            </a:r>
            <a:r>
              <a:rPr lang="en-US" altLang="ja-JP" b="1" dirty="0" smtClean="0">
                <a:solidFill>
                  <a:srgbClr val="000000"/>
                </a:solidFill>
                <a:latin typeface="Arial" panose="020B0604020202020204" pitchFamily="34" charset="0"/>
                <a:ea typeface="ＭＳ Ｐ明朝" panose="02020600040205080304" pitchFamily="18" charset="-128"/>
              </a:rPr>
              <a:t>5</a:t>
            </a:r>
            <a:r>
              <a:rPr lang="ja-JP" altLang="en-US" b="1" dirty="0" smtClean="0">
                <a:solidFill>
                  <a:srgbClr val="000000"/>
                </a:solidFill>
                <a:latin typeface="Arial" panose="020B0604020202020204" pitchFamily="34" charset="0"/>
                <a:ea typeface="ＭＳ Ｐ明朝" panose="02020600040205080304" pitchFamily="18" charset="-128"/>
              </a:rPr>
              <a:t>分ほど時間を取りますので、判断した理由を班の中で代表者から順番にひとりずつ時計回りに発表してください。それではどうぞ。</a:t>
            </a:r>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en-US" altLang="ja-JP" b="0" u="sng" dirty="0" smtClean="0">
                <a:solidFill>
                  <a:srgbClr val="000000"/>
                </a:solidFill>
                <a:latin typeface="Arial" panose="020B0604020202020204" pitchFamily="34" charset="0"/>
                <a:ea typeface="ＭＳ Ｐ明朝" panose="02020600040205080304" pitchFamily="18" charset="-128"/>
              </a:rPr>
              <a:t>5</a:t>
            </a:r>
            <a:r>
              <a:rPr lang="ja-JP" altLang="en-US" b="0" u="sng" dirty="0" smtClean="0">
                <a:solidFill>
                  <a:srgbClr val="000000"/>
                </a:solidFill>
                <a:latin typeface="Arial" panose="020B0604020202020204" pitchFamily="34" charset="0"/>
                <a:ea typeface="ＭＳ Ｐ明朝" panose="02020600040205080304" pitchFamily="18" charset="-128"/>
              </a:rPr>
              <a:t>分計る</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r>
              <a:rPr lang="ja-JP" altLang="en-US" b="1" dirty="0" smtClean="0">
                <a:solidFill>
                  <a:srgbClr val="000000"/>
                </a:solidFill>
                <a:latin typeface="Arial" panose="020B0604020202020204" pitchFamily="34" charset="0"/>
                <a:ea typeface="ＭＳ Ｐ明朝" panose="02020600040205080304" pitchFamily="18" charset="-128"/>
              </a:rPr>
              <a:t>時間になりました。それでは各班にどんな意見が出たのか発表してもらいます。</a:t>
            </a:r>
            <a:endParaRPr kumimoji="1" lang="ja-JP"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適当に班を当てて、代表者に班で出た意見を発表してもらう</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何班発表してもらうかは、時間と相談しながら</a:t>
            </a:r>
            <a:r>
              <a:rPr lang="en-US" altLang="ja-JP" b="0" dirty="0" smtClean="0">
                <a:solidFill>
                  <a:srgbClr val="000000"/>
                </a:solidFill>
                <a:latin typeface="Arial" panose="020B0604020202020204" pitchFamily="34" charset="0"/>
                <a:ea typeface="ＭＳ Ｐ明朝" panose="02020600040205080304" pitchFamily="18" charset="-128"/>
              </a:rPr>
              <a:t>】</a:t>
            </a:r>
          </a:p>
          <a:p>
            <a:pPr eaLnBrk="1" hangingPunct="1"/>
            <a:endParaRPr lang="en-US" altLang="ja-JP" b="1"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その後簡単にフィードバック：自分なりの解説をゲーム開始前に考えておいてください</a:t>
            </a:r>
            <a:r>
              <a:rPr lang="en-US" altLang="ja-JP" b="0" u="none" dirty="0" smtClean="0">
                <a:solidFill>
                  <a:srgbClr val="000000"/>
                </a:solidFill>
                <a:latin typeface="Arial" panose="020B0604020202020204" pitchFamily="34" charset="0"/>
                <a:ea typeface="ＭＳ Ｐ明朝" panose="02020600040205080304" pitchFamily="18" charset="-128"/>
              </a:rPr>
              <a:t>】</a:t>
            </a:r>
            <a:endParaRPr lang="en-US" altLang="ja-JP" b="0" dirty="0" smtClean="0">
              <a:solidFill>
                <a:srgbClr val="000000"/>
              </a:solidFill>
              <a:latin typeface="Arial" panose="020B0604020202020204" pitchFamily="34" charset="0"/>
              <a:ea typeface="ＭＳ Ｐ明朝" panose="02020600040205080304" pitchFamily="18" charset="-128"/>
            </a:endParaRPr>
          </a:p>
          <a:p>
            <a:pPr eaLnBrk="1" hangingPunct="1"/>
            <a:r>
              <a:rPr lang="en-US" altLang="ja-JP" b="0" dirty="0" smtClean="0">
                <a:solidFill>
                  <a:srgbClr val="000000"/>
                </a:solidFill>
                <a:latin typeface="Arial" panose="020B0604020202020204" pitchFamily="34" charset="0"/>
                <a:ea typeface="ＭＳ Ｐ明朝" panose="02020600040205080304" pitchFamily="18" charset="-128"/>
              </a:rPr>
              <a:t>【</a:t>
            </a:r>
            <a:r>
              <a:rPr lang="ja-JP" altLang="en-US" b="0" u="sng" dirty="0" smtClean="0">
                <a:solidFill>
                  <a:srgbClr val="000000"/>
                </a:solidFill>
                <a:latin typeface="Arial" panose="020B0604020202020204" pitchFamily="34" charset="0"/>
                <a:ea typeface="ＭＳ Ｐ明朝" panose="02020600040205080304" pitchFamily="18" charset="-128"/>
              </a:rPr>
              <a:t>解説のヒント</a:t>
            </a:r>
            <a:r>
              <a:rPr lang="en-US" altLang="ja-JP" b="0" u="sng" dirty="0" smtClean="0">
                <a:solidFill>
                  <a:srgbClr val="000000"/>
                </a:solidFill>
                <a:latin typeface="Arial" panose="020B0604020202020204" pitchFamily="34" charset="0"/>
                <a:ea typeface="ＭＳ Ｐ明朝" panose="02020600040205080304" pitchFamily="18" charset="-128"/>
              </a:rPr>
              <a:t>】</a:t>
            </a:r>
          </a:p>
          <a:p>
            <a:pPr eaLnBrk="1" hangingPunct="1"/>
            <a:r>
              <a:rPr lang="ja-JP" altLang="en-US" b="0" u="none" dirty="0" smtClean="0">
                <a:solidFill>
                  <a:srgbClr val="000000"/>
                </a:solidFill>
                <a:latin typeface="Arial" panose="020B0604020202020204" pitchFamily="34" charset="0"/>
                <a:ea typeface="ＭＳ Ｐ明朝" panose="02020600040205080304" pitchFamily="18" charset="-128"/>
              </a:rPr>
              <a:t>　・</a:t>
            </a:r>
            <a:r>
              <a:rPr lang="ja-JP" altLang="en-US" b="0" dirty="0" smtClean="0">
                <a:solidFill>
                  <a:srgbClr val="000000"/>
                </a:solidFill>
                <a:latin typeface="Arial" panose="020B0604020202020204" pitchFamily="34" charset="0"/>
                <a:ea typeface="ＭＳ Ｐ明朝" panose="02020600040205080304" pitchFamily="18" charset="-128"/>
              </a:rPr>
              <a:t>耐震金具などを事前に付けるに越したことはない。</a:t>
            </a:r>
            <a:endParaRPr lang="en-US" altLang="ja-JP" b="0" dirty="0" smtClean="0">
              <a:solidFill>
                <a:srgbClr val="000000"/>
              </a:solidFill>
              <a:latin typeface="Arial" panose="020B0604020202020204" pitchFamily="34" charset="0"/>
              <a:ea typeface="ＭＳ Ｐ明朝" panose="02020600040205080304" pitchFamily="18" charset="-128"/>
            </a:endParaRPr>
          </a:p>
          <a:p>
            <a:pPr eaLnBrk="1" hangingPunct="1"/>
            <a:r>
              <a:rPr lang="ja-JP" altLang="en-US" b="0" dirty="0" smtClean="0">
                <a:solidFill>
                  <a:srgbClr val="000000"/>
                </a:solidFill>
                <a:latin typeface="Arial" panose="020B0604020202020204" pitchFamily="34" charset="0"/>
                <a:ea typeface="ＭＳ Ｐ明朝" panose="02020600040205080304" pitchFamily="18" charset="-128"/>
              </a:rPr>
              <a:t>　・それが出来ない場合はせめて家具の配置の工夫などを行っておく。</a:t>
            </a:r>
            <a:endParaRPr lang="en-US" altLang="ja-JP" b="0" dirty="0" smtClean="0">
              <a:solidFill>
                <a:srgbClr val="000000"/>
              </a:solidFill>
              <a:latin typeface="Arial" panose="020B0604020202020204" pitchFamily="34" charset="0"/>
              <a:ea typeface="ＭＳ Ｐ明朝" panose="02020600040205080304" pitchFamily="18" charset="-128"/>
            </a:endParaRPr>
          </a:p>
          <a:p>
            <a:endParaRPr kumimoji="1" lang="en-US"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皆さんは家具の転倒防止対策をされていますか？</a:t>
            </a:r>
            <a:endParaRPr kumimoji="1" lang="en-US" altLang="ja-JP" sz="1200" b="1"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阪神淡路大震災を経験された方の中には家具が倒れてきて大変だったという方もいらっしゃるかもしれません。</a:t>
            </a:r>
            <a:endParaRPr kumimoji="1" lang="en-US" altLang="ja-JP" sz="1200" b="1" kern="1200" dirty="0" smtClean="0">
              <a:solidFill>
                <a:schemeClr val="tx1"/>
              </a:solidFill>
              <a:effectLst/>
              <a:latin typeface="+mn-lt"/>
              <a:ea typeface="+mn-ea"/>
              <a:cs typeface="+mn-cs"/>
            </a:endParaRPr>
          </a:p>
          <a:p>
            <a:pPr eaLnBrk="1" hangingPunct="1"/>
            <a:r>
              <a:rPr kumimoji="1" lang="ja-JP" altLang="ja-JP" sz="1200" b="1" kern="1200" dirty="0" smtClean="0">
                <a:solidFill>
                  <a:schemeClr val="tx1"/>
                </a:solidFill>
                <a:effectLst/>
                <a:latin typeface="+mn-lt"/>
                <a:ea typeface="+mn-ea"/>
                <a:cs typeface="+mn-cs"/>
              </a:rPr>
              <a:t>逆に何ともなかったという方も自分がたまたま大丈夫だったというだけで、周りを見渡せば、すごく大変そうだったはずです</a:t>
            </a:r>
            <a:r>
              <a:rPr kumimoji="1" lang="ja-JP" altLang="en-US" sz="1200" b="1" kern="1200" dirty="0" smtClean="0">
                <a:solidFill>
                  <a:schemeClr val="tx1"/>
                </a:solidFill>
                <a:effectLst/>
                <a:latin typeface="+mn-lt"/>
                <a:ea typeface="+mn-ea"/>
                <a:cs typeface="+mn-cs"/>
              </a:rPr>
              <a:t>。</a:t>
            </a:r>
            <a:endParaRPr lang="en-US" altLang="ja-JP" b="1" dirty="0" smtClean="0">
              <a:solidFill>
                <a:srgbClr val="000000"/>
              </a:solidFill>
              <a:latin typeface="Arial" panose="020B0604020202020204" pitchFamily="34" charset="0"/>
              <a:ea typeface="ＭＳ Ｐ明朝" panose="02020600040205080304" pitchFamily="18" charset="-128"/>
            </a:endParaRPr>
          </a:p>
          <a:p>
            <a:endParaRPr kumimoji="1" lang="ja-JP" altLang="en-US" b="1" dirty="0"/>
          </a:p>
        </p:txBody>
      </p:sp>
      <p:sp>
        <p:nvSpPr>
          <p:cNvPr id="4" name="スライド番号プレースホルダー 3"/>
          <p:cNvSpPr>
            <a:spLocks noGrp="1"/>
          </p:cNvSpPr>
          <p:nvPr>
            <p:ph type="sldNum" sz="quarter" idx="10"/>
          </p:nvPr>
        </p:nvSpPr>
        <p:spPr/>
        <p:txBody>
          <a:bodyPr/>
          <a:lstStyle/>
          <a:p>
            <a:fld id="{72687398-C70C-495B-A760-73A0FC598EE4}" type="slidenum">
              <a:rPr kumimoji="1" lang="ja-JP" altLang="en-US" smtClean="0"/>
              <a:t>9</a:t>
            </a:fld>
            <a:endParaRPr kumimoji="1" lang="ja-JP" altLang="en-US"/>
          </a:p>
        </p:txBody>
      </p:sp>
    </p:spTree>
    <p:extLst>
      <p:ext uri="{BB962C8B-B14F-4D97-AF65-F5344CB8AC3E}">
        <p14:creationId xmlns:p14="http://schemas.microsoft.com/office/powerpoint/2010/main" val="13160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4BAFA0B-6261-46A9-BEC9-92C483028F2B}"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F85053-08F6-43BE-A48A-26136CC08B84}"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62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4BAFA0B-6261-46A9-BEC9-92C483028F2B}"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F85053-08F6-43BE-A48A-26136CC08B84}" type="slidenum">
              <a:rPr kumimoji="1" lang="ja-JP" altLang="en-US" smtClean="0"/>
              <a:t>‹#›</a:t>
            </a:fld>
            <a:endParaRPr kumimoji="1" lang="ja-JP" altLang="en-US"/>
          </a:p>
        </p:txBody>
      </p:sp>
    </p:spTree>
    <p:extLst>
      <p:ext uri="{BB962C8B-B14F-4D97-AF65-F5344CB8AC3E}">
        <p14:creationId xmlns:p14="http://schemas.microsoft.com/office/powerpoint/2010/main" val="352623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4BAFA0B-6261-46A9-BEC9-92C483028F2B}"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F85053-08F6-43BE-A48A-26136CC08B84}" type="slidenum">
              <a:rPr kumimoji="1" lang="ja-JP" altLang="en-US" smtClean="0"/>
              <a:t>‹#›</a:t>
            </a:fld>
            <a:endParaRPr kumimoji="1" lang="ja-JP" altLang="en-US"/>
          </a:p>
        </p:txBody>
      </p:sp>
    </p:spTree>
    <p:extLst>
      <p:ext uri="{BB962C8B-B14F-4D97-AF65-F5344CB8AC3E}">
        <p14:creationId xmlns:p14="http://schemas.microsoft.com/office/powerpoint/2010/main" val="372017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4BAFA0B-6261-46A9-BEC9-92C483028F2B}"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F85053-08F6-43BE-A48A-26136CC08B84}" type="slidenum">
              <a:rPr kumimoji="1" lang="ja-JP" altLang="en-US" smtClean="0"/>
              <a:t>‹#›</a:t>
            </a:fld>
            <a:endParaRPr kumimoji="1" lang="ja-JP" altLang="en-US"/>
          </a:p>
        </p:txBody>
      </p:sp>
    </p:spTree>
    <p:extLst>
      <p:ext uri="{BB962C8B-B14F-4D97-AF65-F5344CB8AC3E}">
        <p14:creationId xmlns:p14="http://schemas.microsoft.com/office/powerpoint/2010/main" val="313041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4BAFA0B-6261-46A9-BEC9-92C483028F2B}" type="datetimeFigureOut">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F85053-08F6-43BE-A48A-26136CC08B84}"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92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4BAFA0B-6261-46A9-BEC9-92C483028F2B}"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F85053-08F6-43BE-A48A-26136CC08B84}" type="slidenum">
              <a:rPr kumimoji="1" lang="ja-JP" altLang="en-US" smtClean="0"/>
              <a:t>‹#›</a:t>
            </a:fld>
            <a:endParaRPr kumimoji="1" lang="ja-JP" altLang="en-US"/>
          </a:p>
        </p:txBody>
      </p:sp>
    </p:spTree>
    <p:extLst>
      <p:ext uri="{BB962C8B-B14F-4D97-AF65-F5344CB8AC3E}">
        <p14:creationId xmlns:p14="http://schemas.microsoft.com/office/powerpoint/2010/main" val="3443142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4BAFA0B-6261-46A9-BEC9-92C483028F2B}" type="datetimeFigureOut">
              <a:rPr kumimoji="1" lang="ja-JP" altLang="en-US" smtClean="0"/>
              <a:t>2022/9/29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8F85053-08F6-43BE-A48A-26136CC08B84}" type="slidenum">
              <a:rPr kumimoji="1" lang="ja-JP" altLang="en-US" smtClean="0"/>
              <a:t>‹#›</a:t>
            </a:fld>
            <a:endParaRPr kumimoji="1" lang="ja-JP" altLang="en-US"/>
          </a:p>
        </p:txBody>
      </p:sp>
    </p:spTree>
    <p:extLst>
      <p:ext uri="{BB962C8B-B14F-4D97-AF65-F5344CB8AC3E}">
        <p14:creationId xmlns:p14="http://schemas.microsoft.com/office/powerpoint/2010/main" val="136183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4BAFA0B-6261-46A9-BEC9-92C483028F2B}" type="datetimeFigureOut">
              <a:rPr kumimoji="1" lang="ja-JP" altLang="en-US" smtClean="0"/>
              <a:t>2022/9/29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8F85053-08F6-43BE-A48A-26136CC08B84}" type="slidenum">
              <a:rPr kumimoji="1" lang="ja-JP" altLang="en-US" smtClean="0"/>
              <a:t>‹#›</a:t>
            </a:fld>
            <a:endParaRPr kumimoji="1" lang="ja-JP" altLang="en-US"/>
          </a:p>
        </p:txBody>
      </p:sp>
    </p:spTree>
    <p:extLst>
      <p:ext uri="{BB962C8B-B14F-4D97-AF65-F5344CB8AC3E}">
        <p14:creationId xmlns:p14="http://schemas.microsoft.com/office/powerpoint/2010/main" val="38873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BAFA0B-6261-46A9-BEC9-92C483028F2B}" type="datetimeFigureOut">
              <a:rPr kumimoji="1" lang="ja-JP" altLang="en-US" smtClean="0"/>
              <a:t>2022/9/29</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B8F85053-08F6-43BE-A48A-26136CC08B84}" type="slidenum">
              <a:rPr kumimoji="1" lang="ja-JP" altLang="en-US" smtClean="0"/>
              <a:t>‹#›</a:t>
            </a:fld>
            <a:endParaRPr kumimoji="1" lang="ja-JP" altLang="en-US"/>
          </a:p>
        </p:txBody>
      </p:sp>
    </p:spTree>
    <p:extLst>
      <p:ext uri="{BB962C8B-B14F-4D97-AF65-F5344CB8AC3E}">
        <p14:creationId xmlns:p14="http://schemas.microsoft.com/office/powerpoint/2010/main" val="120914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BAFA0B-6261-46A9-BEC9-92C483028F2B}"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8F85053-08F6-43BE-A48A-26136CC08B84}" type="slidenum">
              <a:rPr kumimoji="1" lang="ja-JP" altLang="en-US" smtClean="0"/>
              <a:t>‹#›</a:t>
            </a:fld>
            <a:endParaRPr kumimoji="1" lang="ja-JP" altLang="en-US"/>
          </a:p>
        </p:txBody>
      </p:sp>
    </p:spTree>
    <p:extLst>
      <p:ext uri="{BB962C8B-B14F-4D97-AF65-F5344CB8AC3E}">
        <p14:creationId xmlns:p14="http://schemas.microsoft.com/office/powerpoint/2010/main" val="3231908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4BAFA0B-6261-46A9-BEC9-92C483028F2B}" type="datetimeFigureOut">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F85053-08F6-43BE-A48A-26136CC08B84}" type="slidenum">
              <a:rPr kumimoji="1" lang="ja-JP" altLang="en-US" smtClean="0"/>
              <a:t>‹#›</a:t>
            </a:fld>
            <a:endParaRPr kumimoji="1" lang="ja-JP" altLang="en-US"/>
          </a:p>
        </p:txBody>
      </p:sp>
    </p:spTree>
    <p:extLst>
      <p:ext uri="{BB962C8B-B14F-4D97-AF65-F5344CB8AC3E}">
        <p14:creationId xmlns:p14="http://schemas.microsoft.com/office/powerpoint/2010/main" val="41038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BAFA0B-6261-46A9-BEC9-92C483028F2B}" type="datetimeFigureOut">
              <a:rPr kumimoji="1" lang="ja-JP" altLang="en-US" smtClean="0"/>
              <a:t>2022/9/29</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8F85053-08F6-43BE-A48A-26136CC08B84}"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4792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sz="16600" dirty="0" smtClean="0"/>
              <a:t>クロスロード</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492812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377219"/>
            <a:ext cx="10058400" cy="1879948"/>
          </a:xfrm>
        </p:spPr>
        <p:txBody>
          <a:bodyPr>
            <a:normAutofit fontScale="90000"/>
          </a:bodyPr>
          <a:lstStyle/>
          <a:p>
            <a:r>
              <a:rPr lang="ja-JP" altLang="en-US" dirty="0" smtClean="0">
                <a:solidFill>
                  <a:schemeClr val="accent2">
                    <a:lumMod val="60000"/>
                    <a:lumOff val="40000"/>
                  </a:schemeClr>
                </a:solidFill>
              </a:rPr>
              <a:t>● </a:t>
            </a:r>
            <a:r>
              <a:rPr lang="ja-JP" altLang="en-US" sz="6600" dirty="0">
                <a:solidFill>
                  <a:schemeClr val="tx2"/>
                </a:solidFill>
                <a:latin typeface="HG丸ｺﾞｼｯｸM-PRO" panose="020F0600000000000000" pitchFamily="50" charset="-128"/>
                <a:ea typeface="HG丸ｺﾞｼｯｸM-PRO" panose="020F0600000000000000" pitchFamily="50" charset="-128"/>
              </a:rPr>
              <a:t>阪神淡路大震災で</a:t>
            </a:r>
            <a:r>
              <a:rPr lang="ja-JP" altLang="en-US" sz="6600" dirty="0" smtClean="0">
                <a:solidFill>
                  <a:schemeClr val="tx2"/>
                </a:solidFill>
                <a:latin typeface="HG丸ｺﾞｼｯｸM-PRO" panose="020F0600000000000000" pitchFamily="50" charset="-128"/>
                <a:ea typeface="HG丸ｺﾞｼｯｸM-PRO" panose="020F0600000000000000" pitchFamily="50" charset="-128"/>
              </a:rPr>
              <a:t>は・・</a:t>
            </a:r>
            <a:r>
              <a:rPr lang="en-US" altLang="ja-JP" dirty="0">
                <a:solidFill>
                  <a:schemeClr val="tx2"/>
                </a:solidFill>
                <a:latin typeface="HG丸ｺﾞｼｯｸM-PRO" panose="020F0600000000000000" pitchFamily="50" charset="-128"/>
                <a:ea typeface="HG丸ｺﾞｼｯｸM-PRO" panose="020F0600000000000000" pitchFamily="50" charset="-128"/>
              </a:rPr>
              <a:t/>
            </a:r>
            <a:br>
              <a:rPr lang="en-US" altLang="ja-JP" dirty="0">
                <a:solidFill>
                  <a:schemeClr val="tx2"/>
                </a:solidFill>
                <a:latin typeface="HG丸ｺﾞｼｯｸM-PRO" panose="020F0600000000000000" pitchFamily="50" charset="-128"/>
                <a:ea typeface="HG丸ｺﾞｼｯｸM-PRO" panose="020F0600000000000000" pitchFamily="50" charset="-128"/>
              </a:rPr>
            </a:br>
            <a:endParaRPr kumimoji="1" lang="ja-JP" altLang="en-US" dirty="0"/>
          </a:p>
        </p:txBody>
      </p:sp>
      <p:sp>
        <p:nvSpPr>
          <p:cNvPr id="3" name="コンテンツ プレースホルダー 2"/>
          <p:cNvSpPr>
            <a:spLocks noGrp="1"/>
          </p:cNvSpPr>
          <p:nvPr>
            <p:ph idx="1"/>
          </p:nvPr>
        </p:nvSpPr>
        <p:spPr>
          <a:xfrm>
            <a:off x="342900" y="2414609"/>
            <a:ext cx="11352619" cy="3501189"/>
          </a:xfrm>
        </p:spPr>
        <p:txBody>
          <a:bodyPr>
            <a:normAutofit/>
          </a:bodyPr>
          <a:lstStyle/>
          <a:p>
            <a:r>
              <a:rPr lang="ja-JP" altLang="en-US" sz="4800" dirty="0" smtClean="0">
                <a:latin typeface="HG丸ｺﾞｼｯｸM-PRO" panose="020F0600000000000000" pitchFamily="50" charset="-128"/>
                <a:ea typeface="HG丸ｺﾞｼｯｸM-PRO" panose="020F0600000000000000" pitchFamily="50" charset="-128"/>
              </a:rPr>
              <a:t>死亡原因の</a:t>
            </a:r>
            <a:r>
              <a:rPr lang="ja-JP" altLang="en-US" sz="5400" b="1" dirty="0" smtClean="0">
                <a:latin typeface="HG丸ｺﾞｼｯｸM-PRO" panose="020F0600000000000000" pitchFamily="50" charset="-128"/>
                <a:ea typeface="HG丸ｺﾞｼｯｸM-PRO" panose="020F0600000000000000" pitchFamily="50" charset="-128"/>
              </a:rPr>
              <a:t>約</a:t>
            </a:r>
            <a:r>
              <a:rPr lang="ja-JP" altLang="en-US" sz="5400" b="1" dirty="0" smtClean="0">
                <a:solidFill>
                  <a:srgbClr val="FF0000"/>
                </a:solidFill>
                <a:latin typeface="HG丸ｺﾞｼｯｸM-PRO" panose="020F0600000000000000" pitchFamily="50" charset="-128"/>
                <a:ea typeface="HG丸ｺﾞｼｯｸM-PRO" panose="020F0600000000000000" pitchFamily="50" charset="-128"/>
              </a:rPr>
              <a:t>８</a:t>
            </a:r>
            <a:r>
              <a:rPr lang="ja-JP" altLang="en-US" sz="5400" b="1" dirty="0" smtClean="0">
                <a:latin typeface="HG丸ｺﾞｼｯｸM-PRO" panose="020F0600000000000000" pitchFamily="50" charset="-128"/>
                <a:ea typeface="HG丸ｺﾞｼｯｸM-PRO" panose="020F0600000000000000" pitchFamily="50" charset="-128"/>
              </a:rPr>
              <a:t>割</a:t>
            </a:r>
            <a:r>
              <a:rPr lang="ja-JP" altLang="en-US" sz="4800" dirty="0" smtClean="0">
                <a:latin typeface="HG丸ｺﾞｼｯｸM-PRO" panose="020F0600000000000000" pitchFamily="50" charset="-128"/>
                <a:ea typeface="HG丸ｺﾞｼｯｸM-PRO" panose="020F0600000000000000" pitchFamily="50" charset="-128"/>
              </a:rPr>
              <a:t>が</a:t>
            </a:r>
            <a:endParaRPr lang="en-US" altLang="ja-JP" sz="4800" dirty="0" smtClean="0">
              <a:latin typeface="HG丸ｺﾞｼｯｸM-PRO" panose="020F0600000000000000" pitchFamily="50" charset="-128"/>
              <a:ea typeface="HG丸ｺﾞｼｯｸM-PRO" panose="020F0600000000000000" pitchFamily="50" charset="-128"/>
            </a:endParaRPr>
          </a:p>
          <a:p>
            <a:r>
              <a:rPr lang="ja-JP" altLang="en-US" sz="4800" dirty="0" smtClean="0">
                <a:latin typeface="HG丸ｺﾞｼｯｸM-PRO" panose="020F0600000000000000" pitchFamily="50" charset="-128"/>
                <a:ea typeface="HG丸ｺﾞｼｯｸM-PRO" panose="020F0600000000000000" pitchFamily="50" charset="-128"/>
              </a:rPr>
              <a:t>家屋や家具の転倒などによる窒息・圧死</a:t>
            </a:r>
            <a:endParaRPr lang="en-US" altLang="ja-JP" sz="4800" dirty="0" smtClean="0">
              <a:latin typeface="HG丸ｺﾞｼｯｸM-PRO" panose="020F0600000000000000" pitchFamily="50" charset="-128"/>
              <a:ea typeface="HG丸ｺﾞｼｯｸM-PRO" panose="020F0600000000000000" pitchFamily="50" charset="-128"/>
            </a:endParaRPr>
          </a:p>
          <a:p>
            <a:pPr lvl="0">
              <a:buClr>
                <a:srgbClr val="99CB38"/>
              </a:buClr>
            </a:pPr>
            <a:endParaRPr lang="en-US" altLang="ja-JP" sz="4800"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a:p>
            <a:endParaRPr kumimoji="1" lang="ja-JP" altLang="en-US" sz="5400"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2"/>
          <p:cNvSpPr txBox="1">
            <a:spLocks/>
          </p:cNvSpPr>
          <p:nvPr/>
        </p:nvSpPr>
        <p:spPr>
          <a:xfrm>
            <a:off x="2692125" y="5758249"/>
            <a:ext cx="6868710" cy="524131"/>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endParaRPr lang="ja-JP" altLang="en-US" sz="43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46984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377219"/>
            <a:ext cx="10058400" cy="1879948"/>
          </a:xfrm>
        </p:spPr>
        <p:txBody>
          <a:bodyPr>
            <a:normAutofit/>
          </a:bodyPr>
          <a:lstStyle/>
          <a:p>
            <a:r>
              <a:rPr lang="ja-JP" altLang="en-US" dirty="0" smtClean="0">
                <a:solidFill>
                  <a:schemeClr val="accent2">
                    <a:lumMod val="60000"/>
                    <a:lumOff val="40000"/>
                  </a:schemeClr>
                </a:solidFill>
              </a:rPr>
              <a:t>● </a:t>
            </a:r>
            <a:r>
              <a:rPr lang="ja-JP" altLang="en-US" sz="6600" dirty="0">
                <a:solidFill>
                  <a:schemeClr val="tx2"/>
                </a:solidFill>
                <a:latin typeface="HG丸ｺﾞｼｯｸM-PRO" panose="020F0600000000000000" pitchFamily="50" charset="-128"/>
                <a:ea typeface="HG丸ｺﾞｼｯｸM-PRO" panose="020F0600000000000000" pitchFamily="50" charset="-128"/>
              </a:rPr>
              <a:t>倒</a:t>
            </a:r>
            <a:r>
              <a:rPr lang="ja-JP" altLang="en-US" sz="6600" dirty="0" smtClean="0">
                <a:solidFill>
                  <a:schemeClr val="tx2"/>
                </a:solidFill>
                <a:latin typeface="HG丸ｺﾞｼｯｸM-PRO" panose="020F0600000000000000" pitchFamily="50" charset="-128"/>
                <a:ea typeface="HG丸ｺﾞｼｯｸM-PRO" panose="020F0600000000000000" pitchFamily="50" charset="-128"/>
              </a:rPr>
              <a:t>れないようにす</a:t>
            </a:r>
            <a:r>
              <a:rPr lang="ja-JP" altLang="en-US" sz="6600" dirty="0">
                <a:solidFill>
                  <a:schemeClr val="tx2"/>
                </a:solidFill>
                <a:latin typeface="HG丸ｺﾞｼｯｸM-PRO" panose="020F0600000000000000" pitchFamily="50" charset="-128"/>
                <a:ea typeface="HG丸ｺﾞｼｯｸM-PRO" panose="020F0600000000000000" pitchFamily="50" charset="-128"/>
              </a:rPr>
              <a:t>る</a:t>
            </a:r>
            <a:r>
              <a:rPr lang="en-US" altLang="ja-JP" dirty="0">
                <a:solidFill>
                  <a:schemeClr val="tx2"/>
                </a:solidFill>
                <a:latin typeface="HG丸ｺﾞｼｯｸM-PRO" panose="020F0600000000000000" pitchFamily="50" charset="-128"/>
                <a:ea typeface="HG丸ｺﾞｼｯｸM-PRO" panose="020F0600000000000000" pitchFamily="50" charset="-128"/>
              </a:rPr>
              <a:t/>
            </a:r>
            <a:br>
              <a:rPr lang="en-US" altLang="ja-JP" dirty="0">
                <a:solidFill>
                  <a:schemeClr val="tx2"/>
                </a:solidFill>
                <a:latin typeface="HG丸ｺﾞｼｯｸM-PRO" panose="020F0600000000000000" pitchFamily="50" charset="-128"/>
                <a:ea typeface="HG丸ｺﾞｼｯｸM-PRO" panose="020F0600000000000000" pitchFamily="50" charset="-128"/>
              </a:rPr>
            </a:br>
            <a:endParaRPr kumimoji="1" lang="ja-JP" altLang="en-US" dirty="0"/>
          </a:p>
        </p:txBody>
      </p:sp>
      <p:sp>
        <p:nvSpPr>
          <p:cNvPr id="11" name="コンテンツ プレースホルダー 10"/>
          <p:cNvSpPr>
            <a:spLocks noGrp="1"/>
          </p:cNvSpPr>
          <p:nvPr>
            <p:ph idx="1"/>
          </p:nvPr>
        </p:nvSpPr>
        <p:spPr/>
        <p:txBody>
          <a:bodyPr/>
          <a:lstStyle/>
          <a:p>
            <a:endParaRPr kumimoji="1" lang="ja-JP" altLang="en-US"/>
          </a:p>
        </p:txBody>
      </p:sp>
      <p:sp>
        <p:nvSpPr>
          <p:cNvPr id="6" name="コンテンツ プレースホルダー 2"/>
          <p:cNvSpPr txBox="1">
            <a:spLocks/>
          </p:cNvSpPr>
          <p:nvPr/>
        </p:nvSpPr>
        <p:spPr>
          <a:xfrm>
            <a:off x="2692125" y="5758249"/>
            <a:ext cx="6868710" cy="524131"/>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endParaRPr lang="ja-JP" altLang="en-US" sz="43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70" y="2082892"/>
            <a:ext cx="3124206" cy="3849632"/>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8446" y="2079844"/>
            <a:ext cx="3124206" cy="384963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0223" y="2079844"/>
            <a:ext cx="3124206" cy="3852680"/>
          </a:xfrm>
          <a:prstGeom prst="rect">
            <a:avLst/>
          </a:prstGeom>
        </p:spPr>
      </p:pic>
    </p:spTree>
    <p:extLst>
      <p:ext uri="{BB962C8B-B14F-4D97-AF65-F5344CB8AC3E}">
        <p14:creationId xmlns:p14="http://schemas.microsoft.com/office/powerpoint/2010/main" val="398575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377219"/>
            <a:ext cx="10058400" cy="1879948"/>
          </a:xfrm>
        </p:spPr>
        <p:txBody>
          <a:bodyPr>
            <a:normAutofit/>
          </a:bodyPr>
          <a:lstStyle/>
          <a:p>
            <a:r>
              <a:rPr lang="ja-JP" altLang="en-US" dirty="0" smtClean="0">
                <a:solidFill>
                  <a:schemeClr val="accent2">
                    <a:lumMod val="60000"/>
                    <a:lumOff val="40000"/>
                  </a:schemeClr>
                </a:solidFill>
              </a:rPr>
              <a:t>● </a:t>
            </a:r>
            <a:r>
              <a:rPr lang="ja-JP" altLang="en-US" sz="6600" dirty="0" smtClean="0">
                <a:solidFill>
                  <a:schemeClr val="tx2"/>
                </a:solidFill>
                <a:latin typeface="HG丸ｺﾞｼｯｸM-PRO" panose="020F0600000000000000" pitchFamily="50" charset="-128"/>
                <a:ea typeface="HG丸ｺﾞｼｯｸM-PRO" panose="020F0600000000000000" pitchFamily="50" charset="-128"/>
              </a:rPr>
              <a:t>倒れるのは仕方ない</a:t>
            </a:r>
            <a:r>
              <a:rPr lang="en-US" altLang="ja-JP" dirty="0">
                <a:solidFill>
                  <a:schemeClr val="tx2"/>
                </a:solidFill>
                <a:latin typeface="HG丸ｺﾞｼｯｸM-PRO" panose="020F0600000000000000" pitchFamily="50" charset="-128"/>
                <a:ea typeface="HG丸ｺﾞｼｯｸM-PRO" panose="020F0600000000000000" pitchFamily="50" charset="-128"/>
              </a:rPr>
              <a:t/>
            </a:r>
            <a:br>
              <a:rPr lang="en-US" altLang="ja-JP" dirty="0">
                <a:solidFill>
                  <a:schemeClr val="tx2"/>
                </a:solidFill>
                <a:latin typeface="HG丸ｺﾞｼｯｸM-PRO" panose="020F0600000000000000" pitchFamily="50" charset="-128"/>
                <a:ea typeface="HG丸ｺﾞｼｯｸM-PRO" panose="020F0600000000000000" pitchFamily="50" charset="-128"/>
              </a:rPr>
            </a:br>
            <a:endParaRPr kumimoji="1" lang="ja-JP" altLang="en-US" dirty="0"/>
          </a:p>
        </p:txBody>
      </p:sp>
      <p:sp>
        <p:nvSpPr>
          <p:cNvPr id="11" name="コンテンツ プレースホルダー 10"/>
          <p:cNvSpPr>
            <a:spLocks noGrp="1"/>
          </p:cNvSpPr>
          <p:nvPr>
            <p:ph idx="1"/>
          </p:nvPr>
        </p:nvSpPr>
        <p:spPr/>
        <p:txBody>
          <a:bodyPr/>
          <a:lstStyle/>
          <a:p>
            <a:endParaRPr kumimoji="1" lang="ja-JP" altLang="en-US"/>
          </a:p>
        </p:txBody>
      </p:sp>
      <p:sp>
        <p:nvSpPr>
          <p:cNvPr id="6" name="コンテンツ プレースホルダー 2"/>
          <p:cNvSpPr txBox="1">
            <a:spLocks/>
          </p:cNvSpPr>
          <p:nvPr/>
        </p:nvSpPr>
        <p:spPr>
          <a:xfrm>
            <a:off x="2692125" y="5758249"/>
            <a:ext cx="6868710" cy="524131"/>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endParaRPr lang="ja-JP" altLang="en-US" sz="43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697" y="1939034"/>
            <a:ext cx="3124206" cy="408128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788" y="1884170"/>
            <a:ext cx="3368047" cy="4136144"/>
          </a:xfrm>
          <a:prstGeom prst="rect">
            <a:avLst/>
          </a:prstGeom>
        </p:spPr>
      </p:pic>
    </p:spTree>
    <p:extLst>
      <p:ext uri="{BB962C8B-B14F-4D97-AF65-F5344CB8AC3E}">
        <p14:creationId xmlns:p14="http://schemas.microsoft.com/office/powerpoint/2010/main" val="1063373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377219"/>
            <a:ext cx="10058400" cy="1879948"/>
          </a:xfrm>
        </p:spPr>
        <p:txBody>
          <a:bodyPr>
            <a:normAutofit/>
          </a:bodyPr>
          <a:lstStyle/>
          <a:p>
            <a:r>
              <a:rPr lang="ja-JP" altLang="en-US" dirty="0" smtClean="0">
                <a:solidFill>
                  <a:schemeClr val="accent2">
                    <a:lumMod val="60000"/>
                    <a:lumOff val="40000"/>
                  </a:schemeClr>
                </a:solidFill>
              </a:rPr>
              <a:t>● </a:t>
            </a:r>
            <a:r>
              <a:rPr lang="ja-JP" altLang="en-US" sz="6600" dirty="0" smtClean="0">
                <a:solidFill>
                  <a:schemeClr val="tx2"/>
                </a:solidFill>
                <a:latin typeface="HG丸ｺﾞｼｯｸM-PRO" panose="020F0600000000000000" pitchFamily="50" charset="-128"/>
                <a:ea typeface="HG丸ｺﾞｼｯｸM-PRO" panose="020F0600000000000000" pitchFamily="50" charset="-128"/>
              </a:rPr>
              <a:t>倒れるのは仕方ない</a:t>
            </a:r>
            <a:r>
              <a:rPr lang="en-US" altLang="ja-JP" dirty="0">
                <a:solidFill>
                  <a:schemeClr val="tx2"/>
                </a:solidFill>
                <a:latin typeface="HG丸ｺﾞｼｯｸM-PRO" panose="020F0600000000000000" pitchFamily="50" charset="-128"/>
                <a:ea typeface="HG丸ｺﾞｼｯｸM-PRO" panose="020F0600000000000000" pitchFamily="50" charset="-128"/>
              </a:rPr>
              <a:t/>
            </a:r>
            <a:br>
              <a:rPr lang="en-US" altLang="ja-JP" dirty="0">
                <a:solidFill>
                  <a:schemeClr val="tx2"/>
                </a:solidFill>
                <a:latin typeface="HG丸ｺﾞｼｯｸM-PRO" panose="020F0600000000000000" pitchFamily="50" charset="-128"/>
                <a:ea typeface="HG丸ｺﾞｼｯｸM-PRO" panose="020F0600000000000000" pitchFamily="50" charset="-128"/>
              </a:rPr>
            </a:br>
            <a:endParaRPr kumimoji="1" lang="ja-JP" altLang="en-US" dirty="0"/>
          </a:p>
        </p:txBody>
      </p:sp>
      <p:pic>
        <p:nvPicPr>
          <p:cNvPr id="3" name="コンテンツ プレースホルダー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3234" y="1997589"/>
            <a:ext cx="3271581" cy="4022725"/>
          </a:xfrm>
        </p:spPr>
      </p:pic>
      <p:sp>
        <p:nvSpPr>
          <p:cNvPr id="6" name="コンテンツ プレースホルダー 2"/>
          <p:cNvSpPr txBox="1">
            <a:spLocks/>
          </p:cNvSpPr>
          <p:nvPr/>
        </p:nvSpPr>
        <p:spPr>
          <a:xfrm>
            <a:off x="2692125" y="5758249"/>
            <a:ext cx="6868710" cy="524131"/>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endParaRPr lang="ja-JP" altLang="en-US" sz="43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509" y="1994468"/>
            <a:ext cx="3160782" cy="4288545"/>
          </a:xfrm>
          <a:prstGeom prst="rect">
            <a:avLst/>
          </a:prstGeom>
        </p:spPr>
      </p:pic>
    </p:spTree>
    <p:extLst>
      <p:ext uri="{BB962C8B-B14F-4D97-AF65-F5344CB8AC3E}">
        <p14:creationId xmlns:p14="http://schemas.microsoft.com/office/powerpoint/2010/main" val="3799116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377219"/>
            <a:ext cx="10058400" cy="1879948"/>
          </a:xfrm>
        </p:spPr>
        <p:txBody>
          <a:bodyPr>
            <a:normAutofit/>
          </a:bodyPr>
          <a:lstStyle/>
          <a:p>
            <a:r>
              <a:rPr lang="ja-JP" altLang="en-US" dirty="0" smtClean="0">
                <a:solidFill>
                  <a:schemeClr val="accent2">
                    <a:lumMod val="60000"/>
                    <a:lumOff val="40000"/>
                  </a:schemeClr>
                </a:solidFill>
              </a:rPr>
              <a:t>● </a:t>
            </a:r>
            <a:r>
              <a:rPr lang="ja-JP" altLang="en-US" sz="6600" dirty="0" smtClean="0">
                <a:solidFill>
                  <a:schemeClr val="tx2"/>
                </a:solidFill>
                <a:latin typeface="HG丸ｺﾞｼｯｸM-PRO" panose="020F0600000000000000" pitchFamily="50" charset="-128"/>
                <a:ea typeface="HG丸ｺﾞｼｯｸM-PRO" panose="020F0600000000000000" pitchFamily="50" charset="-128"/>
              </a:rPr>
              <a:t>割れるのは仕方ない</a:t>
            </a:r>
            <a:r>
              <a:rPr lang="en-US" altLang="ja-JP" dirty="0">
                <a:solidFill>
                  <a:schemeClr val="tx2"/>
                </a:solidFill>
                <a:latin typeface="HG丸ｺﾞｼｯｸM-PRO" panose="020F0600000000000000" pitchFamily="50" charset="-128"/>
                <a:ea typeface="HG丸ｺﾞｼｯｸM-PRO" panose="020F0600000000000000" pitchFamily="50" charset="-128"/>
              </a:rPr>
              <a:t/>
            </a:r>
            <a:br>
              <a:rPr lang="en-US" altLang="ja-JP" dirty="0">
                <a:solidFill>
                  <a:schemeClr val="tx2"/>
                </a:solidFill>
                <a:latin typeface="HG丸ｺﾞｼｯｸM-PRO" panose="020F0600000000000000" pitchFamily="50" charset="-128"/>
                <a:ea typeface="HG丸ｺﾞｼｯｸM-PRO" panose="020F0600000000000000" pitchFamily="50" charset="-128"/>
              </a:rPr>
            </a:br>
            <a:endParaRPr kumimoji="1" lang="ja-JP" altLang="en-US" dirty="0"/>
          </a:p>
        </p:txBody>
      </p:sp>
      <p:pic>
        <p:nvPicPr>
          <p:cNvPr id="7" name="コンテンツ プレースホルダー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71872" y="1996346"/>
            <a:ext cx="3079382" cy="4022725"/>
          </a:xfrm>
        </p:spPr>
      </p:pic>
      <p:sp>
        <p:nvSpPr>
          <p:cNvPr id="6" name="コンテンツ プレースホルダー 2"/>
          <p:cNvSpPr txBox="1">
            <a:spLocks/>
          </p:cNvSpPr>
          <p:nvPr/>
        </p:nvSpPr>
        <p:spPr>
          <a:xfrm>
            <a:off x="2692125" y="5758249"/>
            <a:ext cx="6868710" cy="524131"/>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endParaRPr lang="ja-JP" altLang="en-US" sz="43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6629" y="1844446"/>
            <a:ext cx="3124206" cy="4136144"/>
          </a:xfrm>
          <a:prstGeom prst="rect">
            <a:avLst/>
          </a:prstGeom>
        </p:spPr>
      </p:pic>
    </p:spTree>
    <p:extLst>
      <p:ext uri="{BB962C8B-B14F-4D97-AF65-F5344CB8AC3E}">
        <p14:creationId xmlns:p14="http://schemas.microsoft.com/office/powerpoint/2010/main" val="1769464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HGS創英角ｺﾞｼｯｸUB" panose="020B0900000000000000" pitchFamily="50" charset="-128"/>
                <a:ea typeface="HGS創英角ｺﾞｼｯｸUB" panose="020B0900000000000000" pitchFamily="50" charset="-128"/>
              </a:rPr>
              <a:t>家族と一緒に避難所へ行きました</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sz="40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日頃</a:t>
            </a:r>
            <a:r>
              <a:rPr lang="ja-JP" altLang="en-US" sz="40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の備えが幸いし、非常持出袋には、飲食料３日分はある。しかし周りの避難者を見ると、飲食料を持たない家族が多数いる。</a:t>
            </a:r>
          </a:p>
          <a:p>
            <a:pPr marL="0" indent="0">
              <a:buNone/>
            </a:pPr>
            <a:endParaRPr lang="en-US" altLang="ja-JP" sz="4000" dirty="0" smtClean="0">
              <a:latin typeface="EPSON 太角ゴシック体Ｂ" panose="020B0709000000000000" pitchFamily="49" charset="-128"/>
              <a:ea typeface="EPSON 太角ゴシック体Ｂ" panose="020B0709000000000000" pitchFamily="49" charset="-128"/>
            </a:endParaRPr>
          </a:p>
          <a:p>
            <a:r>
              <a:rPr lang="ja-JP" altLang="en-US" sz="4000" dirty="0" smtClean="0">
                <a:latin typeface="EPSON 太角ゴシック体Ｂ" panose="020B0709000000000000" pitchFamily="49" charset="-128"/>
                <a:ea typeface="EPSON 太角ゴシック体Ｂ" panose="020B0709000000000000" pitchFamily="49" charset="-128"/>
              </a:rPr>
              <a:t>その</a:t>
            </a:r>
            <a:r>
              <a:rPr lang="ja-JP" altLang="en-US" sz="4000" dirty="0">
                <a:latin typeface="EPSON 太角ゴシック体Ｂ" panose="020B0709000000000000" pitchFamily="49" charset="-128"/>
                <a:ea typeface="EPSON 太角ゴシック体Ｂ" panose="020B0709000000000000" pitchFamily="49" charset="-128"/>
              </a:rPr>
              <a:t>前</a:t>
            </a:r>
            <a:r>
              <a:rPr lang="ja-JP" altLang="en-US" sz="4000" dirty="0" smtClean="0">
                <a:latin typeface="EPSON 太角ゴシック体Ｂ" panose="020B0709000000000000" pitchFamily="49" charset="-128"/>
                <a:ea typeface="EPSON 太角ゴシック体Ｂ" panose="020B0709000000000000" pitchFamily="49" charset="-128"/>
              </a:rPr>
              <a:t>で非常持出袋をあける？</a:t>
            </a:r>
            <a:endParaRPr lang="en-US" altLang="ja-JP" sz="4000" dirty="0">
              <a:latin typeface="EPSON 太角ゴシック体Ｂ" panose="020B0709000000000000" pitchFamily="49" charset="-128"/>
              <a:ea typeface="EPSON 太角ゴシック体Ｂ" panose="020B0709000000000000" pitchFamily="49" charset="-128"/>
            </a:endParaRPr>
          </a:p>
          <a:p>
            <a:endParaRPr lang="en-US" altLang="ja-JP" dirty="0">
              <a:latin typeface="EPSON 太角ゴシック体Ｂ" panose="020B0709000000000000" pitchFamily="49" charset="-128"/>
              <a:ea typeface="EPSON 太角ゴシック体Ｂ" panose="020B0709000000000000" pitchFamily="49" charset="-128"/>
            </a:endParaRPr>
          </a:p>
        </p:txBody>
      </p:sp>
      <p:sp>
        <p:nvSpPr>
          <p:cNvPr id="4" name="角丸四角形 3"/>
          <p:cNvSpPr/>
          <p:nvPr/>
        </p:nvSpPr>
        <p:spPr bwMode="auto">
          <a:xfrm>
            <a:off x="746125" y="5393536"/>
            <a:ext cx="4435475" cy="1091032"/>
          </a:xfrm>
          <a:prstGeom prst="roundRect">
            <a:avLst/>
          </a:prstGeom>
          <a:solidFill>
            <a:srgbClr val="8FAADC"/>
          </a:solidFill>
          <a:ln w="79375">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7200" dirty="0">
              <a:solidFill>
                <a:schemeClr val="tx1"/>
              </a:solidFill>
              <a:latin typeface="EPSON Pゴシック W6" panose="02000600000000000000" pitchFamily="2" charset="-128"/>
              <a:ea typeface="EPSON Pゴシック W6" panose="02000600000000000000" pitchFamily="2" charset="-128"/>
            </a:endParaRPr>
          </a:p>
        </p:txBody>
      </p:sp>
      <p:sp>
        <p:nvSpPr>
          <p:cNvPr id="5" name="角丸四角形 4"/>
          <p:cNvSpPr/>
          <p:nvPr/>
        </p:nvSpPr>
        <p:spPr bwMode="auto">
          <a:xfrm>
            <a:off x="7799188" y="5393536"/>
            <a:ext cx="3890962" cy="1129502"/>
          </a:xfrm>
          <a:prstGeom prst="roundRect">
            <a:avLst/>
          </a:prstGeom>
          <a:solidFill>
            <a:srgbClr val="FF99CC"/>
          </a:solidFill>
          <a:ln w="79375">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7200" dirty="0">
              <a:solidFill>
                <a:schemeClr val="tx1"/>
              </a:solidFill>
              <a:latin typeface="EPSON Pゴシック W6" panose="02000600000000000000" pitchFamily="2" charset="-128"/>
              <a:ea typeface="EPSON Pゴシック W6" panose="02000600000000000000" pitchFamily="2" charset="-128"/>
            </a:endParaRPr>
          </a:p>
        </p:txBody>
      </p:sp>
      <p:pic>
        <p:nvPicPr>
          <p:cNvPr id="6" name="図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953" y="5097418"/>
            <a:ext cx="1189448" cy="156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 y="5097419"/>
            <a:ext cx="1173899" cy="156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1446618" y="5573566"/>
            <a:ext cx="2982507" cy="769441"/>
          </a:xfrm>
          <a:prstGeom prst="rect">
            <a:avLst/>
          </a:prstGeom>
          <a:noFill/>
        </p:spPr>
        <p:txBody>
          <a:bodyPr wrap="square" rtlCol="0">
            <a:spAutoFit/>
          </a:bodyPr>
          <a:lstStyle/>
          <a:p>
            <a:pPr>
              <a:spcBef>
                <a:spcPct val="0"/>
              </a:spcBef>
            </a:pPr>
            <a:r>
              <a:rPr lang="ja-JP" altLang="en-US" sz="44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あけ</a:t>
            </a:r>
            <a:r>
              <a:rPr lang="ja-JP" altLang="en-US" sz="44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る</a:t>
            </a:r>
          </a:p>
        </p:txBody>
      </p:sp>
      <p:sp>
        <p:nvSpPr>
          <p:cNvPr id="9" name="テキスト ボックス 8"/>
          <p:cNvSpPr txBox="1"/>
          <p:nvPr/>
        </p:nvSpPr>
        <p:spPr>
          <a:xfrm>
            <a:off x="8187945" y="5573566"/>
            <a:ext cx="3050537" cy="769441"/>
          </a:xfrm>
          <a:prstGeom prst="rect">
            <a:avLst/>
          </a:prstGeom>
          <a:noFill/>
        </p:spPr>
        <p:txBody>
          <a:bodyPr wrap="square" rtlCol="0">
            <a:spAutoFit/>
          </a:bodyPr>
          <a:lstStyle/>
          <a:p>
            <a:pPr algn="ctr">
              <a:spcBef>
                <a:spcPct val="0"/>
              </a:spcBef>
            </a:pPr>
            <a:r>
              <a:rPr lang="ja-JP" altLang="en-US" sz="44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あ</a:t>
            </a:r>
            <a:r>
              <a:rPr lang="ja-JP" altLang="en-US" sz="44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けない</a:t>
            </a:r>
            <a:endParaRPr lang="ja-JP" altLang="en-US" sz="44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endParaRPr>
          </a:p>
        </p:txBody>
      </p:sp>
    </p:spTree>
    <p:extLst>
      <p:ext uri="{BB962C8B-B14F-4D97-AF65-F5344CB8AC3E}">
        <p14:creationId xmlns:p14="http://schemas.microsoft.com/office/powerpoint/2010/main" val="1905260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377219"/>
            <a:ext cx="10058400" cy="1879948"/>
          </a:xfrm>
        </p:spPr>
        <p:txBody>
          <a:bodyPr>
            <a:normAutofit/>
          </a:bodyPr>
          <a:lstStyle/>
          <a:p>
            <a:r>
              <a:rPr lang="ja-JP" altLang="en-US" dirty="0" smtClean="0">
                <a:solidFill>
                  <a:schemeClr val="accent2">
                    <a:lumMod val="60000"/>
                    <a:lumOff val="40000"/>
                  </a:schemeClr>
                </a:solidFill>
              </a:rPr>
              <a:t>● </a:t>
            </a:r>
            <a:r>
              <a:rPr lang="ja-JP" altLang="en-US" sz="6600" dirty="0">
                <a:solidFill>
                  <a:schemeClr val="tx2"/>
                </a:solidFill>
                <a:latin typeface="HG丸ｺﾞｼｯｸM-PRO" panose="020F0600000000000000" pitchFamily="50" charset="-128"/>
                <a:ea typeface="HG丸ｺﾞｼｯｸM-PRO" panose="020F0600000000000000" pitchFamily="50" charset="-128"/>
              </a:rPr>
              <a:t>非常持出品</a:t>
            </a:r>
            <a:r>
              <a:rPr lang="en-US" altLang="ja-JP" dirty="0">
                <a:solidFill>
                  <a:schemeClr val="tx2"/>
                </a:solidFill>
                <a:latin typeface="HG丸ｺﾞｼｯｸM-PRO" panose="020F0600000000000000" pitchFamily="50" charset="-128"/>
                <a:ea typeface="HG丸ｺﾞｼｯｸM-PRO" panose="020F0600000000000000" pitchFamily="50" charset="-128"/>
              </a:rPr>
              <a:t/>
            </a:r>
            <a:br>
              <a:rPr lang="en-US" altLang="ja-JP" dirty="0">
                <a:solidFill>
                  <a:schemeClr val="tx2"/>
                </a:solidFill>
                <a:latin typeface="HG丸ｺﾞｼｯｸM-PRO" panose="020F0600000000000000" pitchFamily="50" charset="-128"/>
                <a:ea typeface="HG丸ｺﾞｼｯｸM-PRO" panose="020F0600000000000000" pitchFamily="50" charset="-128"/>
              </a:rPr>
            </a:br>
            <a:endParaRPr kumimoji="1" lang="ja-JP" altLang="en-US" dirty="0"/>
          </a:p>
        </p:txBody>
      </p:sp>
      <p:sp>
        <p:nvSpPr>
          <p:cNvPr id="3" name="コンテンツ プレースホルダー 2"/>
          <p:cNvSpPr>
            <a:spLocks noGrp="1"/>
          </p:cNvSpPr>
          <p:nvPr>
            <p:ph idx="1"/>
          </p:nvPr>
        </p:nvSpPr>
        <p:spPr>
          <a:xfrm>
            <a:off x="1223058" y="2051114"/>
            <a:ext cx="10058400" cy="3501189"/>
          </a:xfrm>
        </p:spPr>
        <p:txBody>
          <a:bodyPr>
            <a:normAutofit/>
          </a:bodyPr>
          <a:lstStyle/>
          <a:p>
            <a:r>
              <a:rPr kumimoji="1" lang="ja-JP" altLang="en-US" sz="4400" dirty="0" smtClean="0">
                <a:solidFill>
                  <a:schemeClr val="tx2"/>
                </a:solidFill>
                <a:latin typeface="HG丸ｺﾞｼｯｸM-PRO" panose="020F0600000000000000" pitchFamily="50" charset="-128"/>
                <a:ea typeface="HG丸ｺﾞｼｯｸM-PRO" panose="020F0600000000000000" pitchFamily="50" charset="-128"/>
              </a:rPr>
              <a:t>■</a:t>
            </a:r>
            <a:r>
              <a:rPr kumimoji="1" lang="ja-JP" altLang="en-US" sz="4400" dirty="0" smtClean="0">
                <a:latin typeface="HG丸ｺﾞｼｯｸM-PRO" panose="020F0600000000000000" pitchFamily="50" charset="-128"/>
                <a:ea typeface="HG丸ｺﾞｼｯｸM-PRO" panose="020F0600000000000000" pitchFamily="50" charset="-128"/>
              </a:rPr>
              <a:t> 飲料水　</a:t>
            </a:r>
            <a:r>
              <a:rPr kumimoji="1" lang="ja-JP" altLang="en-US" sz="3600" dirty="0" smtClean="0">
                <a:latin typeface="HG丸ｺﾞｼｯｸM-PRO" panose="020F0600000000000000" pitchFamily="50" charset="-128"/>
                <a:ea typeface="HG丸ｺﾞｼｯｸM-PRO" panose="020F0600000000000000" pitchFamily="50" charset="-128"/>
              </a:rPr>
              <a:t>（</a:t>
            </a:r>
            <a:r>
              <a:rPr kumimoji="1" lang="en-US" altLang="ja-JP" sz="3600" dirty="0" smtClean="0">
                <a:latin typeface="HG丸ｺﾞｼｯｸM-PRO" panose="020F0600000000000000" pitchFamily="50" charset="-128"/>
                <a:ea typeface="HG丸ｺﾞｼｯｸM-PRO" panose="020F0600000000000000" pitchFamily="50" charset="-128"/>
              </a:rPr>
              <a:t>500ml</a:t>
            </a:r>
            <a:r>
              <a:rPr kumimoji="1" lang="ja-JP" altLang="en-US" sz="3600" dirty="0" smtClean="0">
                <a:latin typeface="HG丸ｺﾞｼｯｸM-PRO" panose="020F0600000000000000" pitchFamily="50" charset="-128"/>
                <a:ea typeface="HG丸ｺﾞｼｯｸM-PRO" panose="020F0600000000000000" pitchFamily="50" charset="-128"/>
              </a:rPr>
              <a:t>ペット</a:t>
            </a:r>
            <a:r>
              <a:rPr kumimoji="1" lang="en-US" altLang="ja-JP" sz="3600" dirty="0" smtClean="0">
                <a:latin typeface="HG丸ｺﾞｼｯｸM-PRO" panose="020F0600000000000000" pitchFamily="50" charset="-128"/>
                <a:ea typeface="HG丸ｺﾞｼｯｸM-PRO" panose="020F0600000000000000" pitchFamily="50" charset="-128"/>
              </a:rPr>
              <a:t>2〜3</a:t>
            </a:r>
            <a:r>
              <a:rPr kumimoji="1" lang="ja-JP" altLang="en-US" sz="3600" dirty="0" smtClean="0">
                <a:latin typeface="HG丸ｺﾞｼｯｸM-PRO" panose="020F0600000000000000" pitchFamily="50" charset="-128"/>
                <a:ea typeface="HG丸ｺﾞｼｯｸM-PRO" panose="020F0600000000000000" pitchFamily="50" charset="-128"/>
              </a:rPr>
              <a:t>本程度）</a:t>
            </a:r>
            <a:endParaRPr kumimoji="1" lang="en-US" altLang="ja-JP" sz="4800" dirty="0" smtClean="0">
              <a:latin typeface="HG丸ｺﾞｼｯｸM-PRO" panose="020F0600000000000000" pitchFamily="50" charset="-128"/>
              <a:ea typeface="HG丸ｺﾞｼｯｸM-PRO" panose="020F0600000000000000" pitchFamily="50" charset="-128"/>
            </a:endParaRPr>
          </a:p>
          <a:p>
            <a:r>
              <a:rPr lang="ja-JP" altLang="en-US" sz="4400" dirty="0" smtClean="0">
                <a:solidFill>
                  <a:schemeClr val="tx2"/>
                </a:solidFill>
                <a:latin typeface="HG丸ｺﾞｼｯｸM-PRO" panose="020F0600000000000000" pitchFamily="50" charset="-128"/>
                <a:ea typeface="HG丸ｺﾞｼｯｸM-PRO" panose="020F0600000000000000" pitchFamily="50" charset="-128"/>
              </a:rPr>
              <a:t>■</a:t>
            </a:r>
            <a:r>
              <a:rPr lang="ja-JP" altLang="en-US" sz="4400" dirty="0" smtClean="0">
                <a:latin typeface="HG丸ｺﾞｼｯｸM-PRO" panose="020F0600000000000000" pitchFamily="50" charset="-128"/>
                <a:ea typeface="HG丸ｺﾞｼｯｸM-PRO" panose="020F0600000000000000" pitchFamily="50" charset="-128"/>
              </a:rPr>
              <a:t> 非常食</a:t>
            </a:r>
            <a:r>
              <a:rPr lang="ja-JP" altLang="en-US" sz="4300" dirty="0">
                <a:latin typeface="HG丸ｺﾞｼｯｸM-PRO" panose="020F0600000000000000" pitchFamily="50" charset="-128"/>
                <a:ea typeface="HG丸ｺﾞｼｯｸM-PRO" panose="020F0600000000000000" pitchFamily="50" charset="-128"/>
              </a:rPr>
              <a:t>　</a:t>
            </a:r>
            <a:r>
              <a:rPr lang="ja-JP" altLang="en-US" sz="3500" dirty="0" smtClean="0">
                <a:latin typeface="HG丸ｺﾞｼｯｸM-PRO" panose="020F0600000000000000" pitchFamily="50" charset="-128"/>
                <a:ea typeface="HG丸ｺﾞｼｯｸM-PRO" panose="020F0600000000000000" pitchFamily="50" charset="-128"/>
              </a:rPr>
              <a:t>（保存が効き、調理不要なもの）</a:t>
            </a:r>
            <a:endParaRPr lang="en-US" altLang="ja-JP" sz="4400" dirty="0" smtClean="0">
              <a:latin typeface="HG丸ｺﾞｼｯｸM-PRO" panose="020F0600000000000000" pitchFamily="50" charset="-128"/>
              <a:ea typeface="HG丸ｺﾞｼｯｸM-PRO" panose="020F0600000000000000" pitchFamily="50" charset="-128"/>
            </a:endParaRPr>
          </a:p>
          <a:p>
            <a:pPr lvl="0">
              <a:buClr>
                <a:srgbClr val="99CB38"/>
              </a:buClr>
            </a:pPr>
            <a:r>
              <a:rPr lang="ja-JP" altLang="en-US" sz="4400" dirty="0" smtClean="0">
                <a:solidFill>
                  <a:schemeClr val="tx2"/>
                </a:solidFill>
                <a:latin typeface="HG丸ｺﾞｼｯｸM-PRO" panose="020F0600000000000000" pitchFamily="50" charset="-128"/>
                <a:ea typeface="HG丸ｺﾞｼｯｸM-PRO" panose="020F0600000000000000" pitchFamily="50" charset="-128"/>
              </a:rPr>
              <a:t>■</a:t>
            </a:r>
            <a:r>
              <a:rPr lang="ja-JP" altLang="en-US" sz="4800" dirty="0" smtClean="0">
                <a:latin typeface="HG丸ｺﾞｼｯｸM-PRO" panose="020F0600000000000000" pitchFamily="50" charset="-128"/>
                <a:ea typeface="HG丸ｺﾞｼｯｸM-PRO" panose="020F0600000000000000" pitchFamily="50" charset="-128"/>
              </a:rPr>
              <a:t> </a:t>
            </a:r>
            <a:r>
              <a:rPr lang="ja-JP" altLang="en-US" sz="4400" dirty="0" smtClean="0">
                <a:latin typeface="HG丸ｺﾞｼｯｸM-PRO" panose="020F0600000000000000" pitchFamily="50" charset="-128"/>
                <a:ea typeface="HG丸ｺﾞｼｯｸM-PRO" panose="020F0600000000000000" pitchFamily="50" charset="-128"/>
              </a:rPr>
              <a:t>貴重品</a:t>
            </a:r>
            <a:r>
              <a:rPr lang="ja-JP" altLang="en-US" sz="4300" dirty="0">
                <a:solidFill>
                  <a:prstClr val="black">
                    <a:lumMod val="75000"/>
                    <a:lumOff val="25000"/>
                  </a:prstClr>
                </a:solidFill>
                <a:latin typeface="HG丸ｺﾞｼｯｸM-PRO" panose="020F0600000000000000" pitchFamily="50" charset="-128"/>
                <a:ea typeface="HG丸ｺﾞｼｯｸM-PRO" panose="020F0600000000000000" pitchFamily="50" charset="-128"/>
              </a:rPr>
              <a:t>　</a:t>
            </a:r>
            <a:r>
              <a:rPr lang="ja-JP" altLang="en-US" sz="3500" dirty="0" smtClean="0">
                <a:solidFill>
                  <a:prstClr val="black">
                    <a:lumMod val="75000"/>
                    <a:lumOff val="25000"/>
                  </a:prstClr>
                </a:solidFill>
                <a:latin typeface="HG丸ｺﾞｼｯｸM-PRO" panose="020F0600000000000000" pitchFamily="50" charset="-128"/>
                <a:ea typeface="HG丸ｺﾞｼｯｸM-PRO" panose="020F0600000000000000" pitchFamily="50" charset="-128"/>
              </a:rPr>
              <a:t>（公衆電話用の小銭なども）</a:t>
            </a:r>
            <a:endParaRPr lang="en-US" altLang="ja-JP" sz="4400" dirty="0" smtClean="0">
              <a:latin typeface="HG丸ｺﾞｼｯｸM-PRO" panose="020F0600000000000000" pitchFamily="50" charset="-128"/>
              <a:ea typeface="HG丸ｺﾞｼｯｸM-PRO" panose="020F0600000000000000" pitchFamily="50" charset="-128"/>
            </a:endParaRPr>
          </a:p>
          <a:p>
            <a:pPr lvl="0">
              <a:buClr>
                <a:srgbClr val="99CB38"/>
              </a:buClr>
            </a:pPr>
            <a:r>
              <a:rPr lang="ja-JP" altLang="en-US" sz="4400" dirty="0">
                <a:solidFill>
                  <a:srgbClr val="455F51"/>
                </a:solidFill>
                <a:latin typeface="HG丸ｺﾞｼｯｸM-PRO" panose="020F0600000000000000" pitchFamily="50" charset="-128"/>
                <a:ea typeface="HG丸ｺﾞｼｯｸM-PRO" panose="020F0600000000000000" pitchFamily="50" charset="-128"/>
              </a:rPr>
              <a:t>■</a:t>
            </a:r>
            <a:r>
              <a:rPr lang="ja-JP" altLang="en-US" sz="4800" dirty="0">
                <a:solidFill>
                  <a:prstClr val="black">
                    <a:lumMod val="75000"/>
                    <a:lumOff val="25000"/>
                  </a:prstClr>
                </a:solidFill>
                <a:latin typeface="HG丸ｺﾞｼｯｸM-PRO" panose="020F0600000000000000" pitchFamily="50" charset="-128"/>
                <a:ea typeface="HG丸ｺﾞｼｯｸM-PRO" panose="020F0600000000000000" pitchFamily="50" charset="-128"/>
              </a:rPr>
              <a:t> </a:t>
            </a:r>
            <a:r>
              <a:rPr lang="ja-JP" altLang="en-US" sz="4400" dirty="0" smtClean="0">
                <a:solidFill>
                  <a:prstClr val="black">
                    <a:lumMod val="75000"/>
                    <a:lumOff val="25000"/>
                  </a:prstClr>
                </a:solidFill>
                <a:latin typeface="HG丸ｺﾞｼｯｸM-PRO" panose="020F0600000000000000" pitchFamily="50" charset="-128"/>
                <a:ea typeface="HG丸ｺﾞｼｯｸM-PRO" panose="020F0600000000000000" pitchFamily="50" charset="-128"/>
              </a:rPr>
              <a:t>救急･感染防止品</a:t>
            </a:r>
            <a:r>
              <a:rPr lang="ja-JP" altLang="en-US" sz="3500" dirty="0" smtClean="0">
                <a:solidFill>
                  <a:prstClr val="black">
                    <a:lumMod val="75000"/>
                    <a:lumOff val="25000"/>
                  </a:prstClr>
                </a:solidFill>
                <a:latin typeface="HG丸ｺﾞｼｯｸM-PRO" panose="020F0600000000000000" pitchFamily="50" charset="-128"/>
                <a:ea typeface="HG丸ｺﾞｼｯｸM-PRO" panose="020F0600000000000000" pitchFamily="50" charset="-128"/>
              </a:rPr>
              <a:t>（体温計・マスクなど）</a:t>
            </a:r>
            <a:endParaRPr lang="en-US" altLang="ja-JP" sz="4400"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a:p>
            <a:pPr lvl="0">
              <a:buClr>
                <a:srgbClr val="99CB38"/>
              </a:buClr>
            </a:pPr>
            <a:endParaRPr lang="en-US" altLang="ja-JP" sz="4400"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a:p>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2"/>
          <p:cNvSpPr txBox="1">
            <a:spLocks/>
          </p:cNvSpPr>
          <p:nvPr/>
        </p:nvSpPr>
        <p:spPr>
          <a:xfrm>
            <a:off x="2692125" y="5758249"/>
            <a:ext cx="6868710" cy="524131"/>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endParaRPr lang="ja-JP" altLang="en-US" sz="4300" dirty="0">
              <a:latin typeface="HG丸ｺﾞｼｯｸM-PRO" panose="020F0600000000000000" pitchFamily="50" charset="-128"/>
              <a:ea typeface="HG丸ｺﾞｼｯｸM-PRO" panose="020F0600000000000000" pitchFamily="50" charset="-128"/>
            </a:endParaRPr>
          </a:p>
        </p:txBody>
      </p:sp>
      <p:sp>
        <p:nvSpPr>
          <p:cNvPr id="14" name="楕円 13"/>
          <p:cNvSpPr/>
          <p:nvPr/>
        </p:nvSpPr>
        <p:spPr>
          <a:xfrm>
            <a:off x="1097280" y="5450875"/>
            <a:ext cx="1695347" cy="61474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2"/>
          <p:cNvSpPr txBox="1">
            <a:spLocks/>
          </p:cNvSpPr>
          <p:nvPr/>
        </p:nvSpPr>
        <p:spPr>
          <a:xfrm>
            <a:off x="1223058" y="5555656"/>
            <a:ext cx="1469067" cy="47366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gn="ctr">
              <a:buNone/>
            </a:pPr>
            <a:r>
              <a:rPr lang="ja-JP" altLang="en-US" sz="2800" dirty="0" smtClean="0">
                <a:solidFill>
                  <a:srgbClr val="FF0000"/>
                </a:solidFill>
                <a:latin typeface="HGP創英角ｺﾞｼｯｸUB" panose="020B0900000000000000" pitchFamily="50" charset="-128"/>
                <a:ea typeface="HGP創英角ｺﾞｼｯｸUB" panose="020B0900000000000000" pitchFamily="50" charset="-128"/>
              </a:rPr>
              <a:t>ポイント</a:t>
            </a:r>
            <a:endParaRPr lang="ja-JP" altLang="en-US" sz="28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6" name="コンテンツ プレースホルダー 2"/>
          <p:cNvSpPr txBox="1">
            <a:spLocks/>
          </p:cNvSpPr>
          <p:nvPr/>
        </p:nvSpPr>
        <p:spPr>
          <a:xfrm>
            <a:off x="2918405" y="5431826"/>
            <a:ext cx="8463555" cy="8315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4300" dirty="0" smtClean="0">
                <a:latin typeface="HG丸ｺﾞｼｯｸM-PRO" panose="020F0600000000000000" pitchFamily="50" charset="-128"/>
                <a:ea typeface="HG丸ｺﾞｼｯｸM-PRO" panose="020F0600000000000000" pitchFamily="50" charset="-128"/>
              </a:rPr>
              <a:t>家族構成に応じて備える</a:t>
            </a:r>
            <a:endParaRPr lang="ja-JP" altLang="en-US" sz="43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7473" y="-313038"/>
            <a:ext cx="2716094" cy="1983634"/>
          </a:xfrm>
          <a:prstGeom prst="rect">
            <a:avLst/>
          </a:prstGeom>
        </p:spPr>
      </p:pic>
    </p:spTree>
    <p:extLst>
      <p:ext uri="{BB962C8B-B14F-4D97-AF65-F5344CB8AC3E}">
        <p14:creationId xmlns:p14="http://schemas.microsoft.com/office/powerpoint/2010/main" val="555752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HGS創英角ｺﾞｼｯｸUB" panose="020B0900000000000000" pitchFamily="50" charset="-128"/>
                <a:ea typeface="HGS創英角ｺﾞｼｯｸUB" panose="020B0900000000000000" pitchFamily="50" charset="-128"/>
              </a:rPr>
              <a:t>あなたは防災アプリに登録しました</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spcBef>
                <a:spcPct val="0"/>
              </a:spcBef>
              <a:buNone/>
            </a:pPr>
            <a:r>
              <a:rPr lang="ja-JP" altLang="en-US" sz="40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防災</a:t>
            </a:r>
            <a:r>
              <a:rPr lang="ja-JP" altLang="en-US" sz="40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情報を</a:t>
            </a:r>
            <a:r>
              <a:rPr lang="ja-JP" altLang="en-US" sz="40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取りたくてアプリに登録したが</a:t>
            </a:r>
            <a:r>
              <a:rPr lang="ja-JP" altLang="en-US" sz="40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a:t>
            </a:r>
            <a:r>
              <a:rPr lang="ja-JP" altLang="en-US" sz="40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緊急時</a:t>
            </a:r>
            <a:r>
              <a:rPr lang="ja-JP" altLang="en-US" sz="40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以外</a:t>
            </a:r>
            <a:r>
              <a:rPr lang="ja-JP" altLang="en-US" sz="40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の情報でも通知が来る</a:t>
            </a:r>
            <a:r>
              <a:rPr lang="ja-JP" altLang="en-US" sz="40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a:t>
            </a:r>
            <a:endParaRPr lang="en-US" altLang="ja-JP" sz="40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endParaRPr>
          </a:p>
          <a:p>
            <a:pPr marL="0" indent="0">
              <a:spcBef>
                <a:spcPct val="0"/>
              </a:spcBef>
              <a:buNone/>
            </a:pPr>
            <a:r>
              <a:rPr lang="ja-JP" altLang="en-US" sz="40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いざ</a:t>
            </a:r>
            <a:r>
              <a:rPr lang="ja-JP" altLang="en-US" sz="40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という時に備えてそのまま登録しておきたいが・・・</a:t>
            </a:r>
          </a:p>
          <a:p>
            <a:endParaRPr lang="en-US" altLang="ja-JP" dirty="0">
              <a:latin typeface="EPSON 太角ゴシック体Ｂ" panose="020B0709000000000000" pitchFamily="49" charset="-128"/>
              <a:ea typeface="EPSON 太角ゴシック体Ｂ" panose="020B0709000000000000" pitchFamily="49" charset="-128"/>
            </a:endParaRPr>
          </a:p>
        </p:txBody>
      </p:sp>
      <p:sp>
        <p:nvSpPr>
          <p:cNvPr id="4" name="角丸四角形 3"/>
          <p:cNvSpPr/>
          <p:nvPr/>
        </p:nvSpPr>
        <p:spPr bwMode="auto">
          <a:xfrm>
            <a:off x="746125" y="5393536"/>
            <a:ext cx="4435475" cy="1091032"/>
          </a:xfrm>
          <a:prstGeom prst="roundRect">
            <a:avLst/>
          </a:prstGeom>
          <a:solidFill>
            <a:srgbClr val="8FAADC"/>
          </a:solidFill>
          <a:ln w="79375">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7200" dirty="0">
              <a:solidFill>
                <a:schemeClr val="tx1"/>
              </a:solidFill>
              <a:latin typeface="EPSON Pゴシック W6" panose="02000600000000000000" pitchFamily="2" charset="-128"/>
              <a:ea typeface="EPSON Pゴシック W6" panose="02000600000000000000" pitchFamily="2" charset="-128"/>
            </a:endParaRPr>
          </a:p>
        </p:txBody>
      </p:sp>
      <p:sp>
        <p:nvSpPr>
          <p:cNvPr id="5" name="角丸四角形 4"/>
          <p:cNvSpPr/>
          <p:nvPr/>
        </p:nvSpPr>
        <p:spPr bwMode="auto">
          <a:xfrm>
            <a:off x="7799188" y="5393536"/>
            <a:ext cx="4104522" cy="1129502"/>
          </a:xfrm>
          <a:prstGeom prst="roundRect">
            <a:avLst/>
          </a:prstGeom>
          <a:solidFill>
            <a:srgbClr val="FF99CC"/>
          </a:solidFill>
          <a:ln w="79375">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7200" dirty="0">
              <a:solidFill>
                <a:schemeClr val="tx1"/>
              </a:solidFill>
              <a:latin typeface="EPSON Pゴシック W6" panose="02000600000000000000" pitchFamily="2" charset="-128"/>
              <a:ea typeface="EPSON Pゴシック W6" panose="02000600000000000000" pitchFamily="2" charset="-128"/>
            </a:endParaRPr>
          </a:p>
        </p:txBody>
      </p:sp>
      <p:pic>
        <p:nvPicPr>
          <p:cNvPr id="6" name="図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953" y="5097418"/>
            <a:ext cx="1189448" cy="156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 y="5097419"/>
            <a:ext cx="1173899" cy="156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1446618" y="5573566"/>
            <a:ext cx="3734982" cy="769441"/>
          </a:xfrm>
          <a:prstGeom prst="rect">
            <a:avLst/>
          </a:prstGeom>
          <a:noFill/>
        </p:spPr>
        <p:txBody>
          <a:bodyPr wrap="square" rtlCol="0">
            <a:spAutoFit/>
          </a:bodyPr>
          <a:lstStyle/>
          <a:p>
            <a:pPr>
              <a:spcBef>
                <a:spcPct val="0"/>
              </a:spcBef>
            </a:pPr>
            <a:r>
              <a:rPr lang="ja-JP" altLang="en-US" sz="44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登録しておく</a:t>
            </a:r>
            <a:endParaRPr lang="ja-JP" altLang="en-US" sz="44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endParaRPr>
          </a:p>
        </p:txBody>
      </p:sp>
      <p:sp>
        <p:nvSpPr>
          <p:cNvPr id="9" name="テキスト ボックス 8"/>
          <p:cNvSpPr txBox="1"/>
          <p:nvPr/>
        </p:nvSpPr>
        <p:spPr>
          <a:xfrm>
            <a:off x="8187945" y="5573566"/>
            <a:ext cx="3715765" cy="769441"/>
          </a:xfrm>
          <a:prstGeom prst="rect">
            <a:avLst/>
          </a:prstGeom>
          <a:noFill/>
        </p:spPr>
        <p:txBody>
          <a:bodyPr wrap="square" rtlCol="0">
            <a:spAutoFit/>
          </a:bodyPr>
          <a:lstStyle/>
          <a:p>
            <a:pPr algn="ctr">
              <a:spcBef>
                <a:spcPct val="0"/>
              </a:spcBef>
            </a:pPr>
            <a:r>
              <a:rPr lang="ja-JP" altLang="en-US" sz="44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登録解除する</a:t>
            </a:r>
            <a:endParaRPr lang="ja-JP" altLang="en-US" sz="44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endParaRPr>
          </a:p>
        </p:txBody>
      </p:sp>
    </p:spTree>
    <p:extLst>
      <p:ext uri="{BB962C8B-B14F-4D97-AF65-F5344CB8AC3E}">
        <p14:creationId xmlns:p14="http://schemas.microsoft.com/office/powerpoint/2010/main" val="24588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377219"/>
            <a:ext cx="10058400" cy="1879948"/>
          </a:xfrm>
        </p:spPr>
        <p:txBody>
          <a:bodyPr>
            <a:normAutofit/>
          </a:bodyPr>
          <a:lstStyle/>
          <a:p>
            <a:r>
              <a:rPr lang="ja-JP" altLang="en-US" dirty="0" smtClean="0">
                <a:solidFill>
                  <a:schemeClr val="accent2">
                    <a:lumMod val="60000"/>
                    <a:lumOff val="40000"/>
                  </a:schemeClr>
                </a:solidFill>
              </a:rPr>
              <a:t>● </a:t>
            </a:r>
            <a:r>
              <a:rPr lang="ja-JP" altLang="en-US" sz="6600" dirty="0" smtClean="0">
                <a:solidFill>
                  <a:schemeClr val="tx2"/>
                </a:solidFill>
                <a:latin typeface="HG丸ｺﾞｼｯｸM-PRO" panose="020F0600000000000000" pitchFamily="50" charset="-128"/>
                <a:ea typeface="HG丸ｺﾞｼｯｸM-PRO" panose="020F0600000000000000" pitchFamily="50" charset="-128"/>
              </a:rPr>
              <a:t>情報収集手段の種類</a:t>
            </a:r>
            <a:r>
              <a:rPr lang="en-US" altLang="ja-JP" dirty="0">
                <a:solidFill>
                  <a:schemeClr val="tx2"/>
                </a:solidFill>
                <a:latin typeface="HG丸ｺﾞｼｯｸM-PRO" panose="020F0600000000000000" pitchFamily="50" charset="-128"/>
                <a:ea typeface="HG丸ｺﾞｼｯｸM-PRO" panose="020F0600000000000000" pitchFamily="50" charset="-128"/>
              </a:rPr>
              <a:t/>
            </a:r>
            <a:br>
              <a:rPr lang="en-US" altLang="ja-JP" dirty="0">
                <a:solidFill>
                  <a:schemeClr val="tx2"/>
                </a:solidFill>
                <a:latin typeface="HG丸ｺﾞｼｯｸM-PRO" panose="020F0600000000000000" pitchFamily="50" charset="-128"/>
                <a:ea typeface="HG丸ｺﾞｼｯｸM-PRO" panose="020F0600000000000000" pitchFamily="50" charset="-128"/>
              </a:rPr>
            </a:br>
            <a:endParaRPr kumimoji="1" lang="ja-JP" altLang="en-US" dirty="0"/>
          </a:p>
        </p:txBody>
      </p:sp>
      <p:sp>
        <p:nvSpPr>
          <p:cNvPr id="3" name="コンテンツ プレースホルダー 2"/>
          <p:cNvSpPr>
            <a:spLocks noGrp="1"/>
          </p:cNvSpPr>
          <p:nvPr>
            <p:ph idx="1"/>
          </p:nvPr>
        </p:nvSpPr>
        <p:spPr>
          <a:xfrm>
            <a:off x="0" y="2020222"/>
            <a:ext cx="6457950" cy="1987486"/>
          </a:xfrm>
        </p:spPr>
        <p:txBody>
          <a:bodyPr>
            <a:normAutofit/>
          </a:bodyPr>
          <a:lstStyle/>
          <a:p>
            <a:r>
              <a:rPr lang="ja-JP" altLang="en-US" sz="3600" dirty="0" smtClean="0">
                <a:latin typeface="HG丸ｺﾞｼｯｸM-PRO" panose="020F0600000000000000" pitchFamily="50" charset="-128"/>
                <a:ea typeface="HG丸ｺﾞｼｯｸM-PRO" panose="020F0600000000000000" pitchFamily="50" charset="-128"/>
              </a:rPr>
              <a:t>自分で情報を収集するもの</a:t>
            </a:r>
            <a:endParaRPr lang="en-US" altLang="ja-JP" sz="3600"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a:p>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2"/>
          <p:cNvSpPr txBox="1">
            <a:spLocks/>
          </p:cNvSpPr>
          <p:nvPr/>
        </p:nvSpPr>
        <p:spPr>
          <a:xfrm>
            <a:off x="2692125" y="5758249"/>
            <a:ext cx="6868710" cy="524131"/>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endParaRPr lang="ja-JP" altLang="en-US" sz="4300"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33351" y="2762250"/>
            <a:ext cx="5848350" cy="32765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233159" y="2762250"/>
            <a:ext cx="5848350" cy="32765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txBox="1">
            <a:spLocks/>
          </p:cNvSpPr>
          <p:nvPr/>
        </p:nvSpPr>
        <p:spPr>
          <a:xfrm>
            <a:off x="6747508" y="2020222"/>
            <a:ext cx="6457950" cy="7420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600" dirty="0" smtClean="0">
                <a:latin typeface="HG丸ｺﾞｼｯｸM-PRO" panose="020F0600000000000000" pitchFamily="50" charset="-128"/>
                <a:ea typeface="HG丸ｺﾞｼｯｸM-PRO" panose="020F0600000000000000" pitchFamily="50" charset="-128"/>
              </a:rPr>
              <a:t>情報が入ってくるもの</a:t>
            </a:r>
            <a:endParaRPr lang="ja-JP" altLang="en-US" sz="4000" dirty="0">
              <a:latin typeface="HG丸ｺﾞｼｯｸM-PRO" panose="020F0600000000000000" pitchFamily="50" charset="-128"/>
              <a:ea typeface="HG丸ｺﾞｼｯｸM-PRO" panose="020F0600000000000000" pitchFamily="50" charset="-128"/>
            </a:endParaRPr>
          </a:p>
        </p:txBody>
      </p:sp>
      <p:sp>
        <p:nvSpPr>
          <p:cNvPr id="17" name="コンテンツ プレースホルダー 2"/>
          <p:cNvSpPr txBox="1">
            <a:spLocks/>
          </p:cNvSpPr>
          <p:nvPr/>
        </p:nvSpPr>
        <p:spPr>
          <a:xfrm>
            <a:off x="133352" y="2906426"/>
            <a:ext cx="5876922" cy="234673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200" dirty="0" smtClean="0">
                <a:latin typeface="HG丸ｺﾞｼｯｸM-PRO" panose="020F0600000000000000" pitchFamily="50" charset="-128"/>
                <a:ea typeface="HG丸ｺﾞｼｯｸM-PRO" panose="020F0600000000000000" pitchFamily="50" charset="-128"/>
              </a:rPr>
              <a:t>・西宮市ホームページ</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・テレビのⓓボタン</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　　　　　　　　等・・・</a:t>
            </a:r>
            <a:endParaRPr lang="ja-JP" altLang="en-US" sz="3600" dirty="0">
              <a:latin typeface="HG丸ｺﾞｼｯｸM-PRO" panose="020F0600000000000000" pitchFamily="50" charset="-128"/>
              <a:ea typeface="HG丸ｺﾞｼｯｸM-PRO" panose="020F0600000000000000" pitchFamily="50" charset="-128"/>
            </a:endParaRPr>
          </a:p>
        </p:txBody>
      </p:sp>
      <p:sp>
        <p:nvSpPr>
          <p:cNvPr id="18" name="コンテンツ プレースホルダー 2"/>
          <p:cNvSpPr txBox="1">
            <a:spLocks/>
          </p:cNvSpPr>
          <p:nvPr/>
        </p:nvSpPr>
        <p:spPr>
          <a:xfrm>
            <a:off x="6486522" y="2999195"/>
            <a:ext cx="6979921" cy="314664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200" dirty="0" smtClean="0">
                <a:latin typeface="HG丸ｺﾞｼｯｸM-PRO" panose="020F0600000000000000" pitchFamily="50" charset="-128"/>
                <a:ea typeface="HG丸ｺﾞｼｯｸM-PRO" panose="020F0600000000000000" pitchFamily="50" charset="-128"/>
              </a:rPr>
              <a:t>・にしのみや防災ネット</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（メール。登録必要）</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・緊急速報メール</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・防災スピーカー</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等・・・</a:t>
            </a:r>
            <a:endParaRPr lang="en-US" altLang="ja-JP" sz="3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4865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7280" y="377219"/>
            <a:ext cx="10058400" cy="1879948"/>
          </a:xfrm>
        </p:spPr>
        <p:txBody>
          <a:bodyPr>
            <a:normAutofit/>
          </a:bodyPr>
          <a:lstStyle/>
          <a:p>
            <a:r>
              <a:rPr lang="ja-JP" altLang="en-US" dirty="0" smtClean="0">
                <a:solidFill>
                  <a:schemeClr val="accent2">
                    <a:lumMod val="60000"/>
                    <a:lumOff val="40000"/>
                  </a:schemeClr>
                </a:solidFill>
              </a:rPr>
              <a:t>● </a:t>
            </a:r>
            <a:r>
              <a:rPr lang="ja-JP" altLang="en-US" sz="6600" dirty="0" smtClean="0">
                <a:solidFill>
                  <a:schemeClr val="tx2"/>
                </a:solidFill>
                <a:latin typeface="HG丸ｺﾞｼｯｸM-PRO" panose="020F0600000000000000" pitchFamily="50" charset="-128"/>
                <a:ea typeface="HG丸ｺﾞｼｯｸM-PRO" panose="020F0600000000000000" pitchFamily="50" charset="-128"/>
              </a:rPr>
              <a:t>情報収集</a:t>
            </a:r>
            <a:r>
              <a:rPr lang="ja-JP" altLang="en-US" sz="6600" dirty="0">
                <a:solidFill>
                  <a:schemeClr val="tx2"/>
                </a:solidFill>
                <a:latin typeface="HG丸ｺﾞｼｯｸM-PRO" panose="020F0600000000000000" pitchFamily="50" charset="-128"/>
                <a:ea typeface="HG丸ｺﾞｼｯｸM-PRO" panose="020F0600000000000000" pitchFamily="50" charset="-128"/>
              </a:rPr>
              <a:t>手段</a:t>
            </a:r>
            <a:r>
              <a:rPr lang="en-US" altLang="ja-JP" dirty="0">
                <a:solidFill>
                  <a:schemeClr val="tx2"/>
                </a:solidFill>
                <a:latin typeface="HG丸ｺﾞｼｯｸM-PRO" panose="020F0600000000000000" pitchFamily="50" charset="-128"/>
                <a:ea typeface="HG丸ｺﾞｼｯｸM-PRO" panose="020F0600000000000000" pitchFamily="50" charset="-128"/>
              </a:rPr>
              <a:t/>
            </a:r>
            <a:br>
              <a:rPr lang="en-US" altLang="ja-JP" dirty="0">
                <a:solidFill>
                  <a:schemeClr val="tx2"/>
                </a:solidFill>
                <a:latin typeface="HG丸ｺﾞｼｯｸM-PRO" panose="020F0600000000000000" pitchFamily="50" charset="-128"/>
                <a:ea typeface="HG丸ｺﾞｼｯｸM-PRO" panose="020F0600000000000000" pitchFamily="50" charset="-128"/>
              </a:rPr>
            </a:br>
            <a:endParaRPr kumimoji="1" lang="ja-JP" altLang="en-US" dirty="0"/>
          </a:p>
        </p:txBody>
      </p:sp>
      <p:sp>
        <p:nvSpPr>
          <p:cNvPr id="3" name="コンテンツ プレースホルダー 2"/>
          <p:cNvSpPr>
            <a:spLocks noGrp="1"/>
          </p:cNvSpPr>
          <p:nvPr>
            <p:ph idx="1"/>
          </p:nvPr>
        </p:nvSpPr>
        <p:spPr>
          <a:xfrm>
            <a:off x="1097280" y="2473131"/>
            <a:ext cx="10058400" cy="1987486"/>
          </a:xfrm>
        </p:spPr>
        <p:txBody>
          <a:bodyPr>
            <a:normAutofit/>
          </a:bodyPr>
          <a:lstStyle/>
          <a:p>
            <a:r>
              <a:rPr kumimoji="1" lang="ja-JP" altLang="en-US" sz="4400" dirty="0" smtClean="0">
                <a:solidFill>
                  <a:schemeClr val="tx2"/>
                </a:solidFill>
                <a:latin typeface="HG丸ｺﾞｼｯｸM-PRO" panose="020F0600000000000000" pitchFamily="50" charset="-128"/>
                <a:ea typeface="HG丸ｺﾞｼｯｸM-PRO" panose="020F0600000000000000" pitchFamily="50" charset="-128"/>
              </a:rPr>
              <a:t>■</a:t>
            </a:r>
            <a:r>
              <a:rPr kumimoji="1" lang="ja-JP" altLang="en-US" sz="4400" dirty="0" smtClean="0">
                <a:latin typeface="HG丸ｺﾞｼｯｸM-PRO" panose="020F0600000000000000" pitchFamily="50" charset="-128"/>
                <a:ea typeface="HG丸ｺﾞｼｯｸM-PRO" panose="020F0600000000000000" pitchFamily="50" charset="-128"/>
              </a:rPr>
              <a:t> </a:t>
            </a:r>
            <a:r>
              <a:rPr lang="ja-JP" altLang="en-US" sz="4400" dirty="0">
                <a:latin typeface="HG丸ｺﾞｼｯｸM-PRO" panose="020F0600000000000000" pitchFamily="50" charset="-128"/>
                <a:ea typeface="HG丸ｺﾞｼｯｸM-PRO" panose="020F0600000000000000" pitchFamily="50" charset="-128"/>
              </a:rPr>
              <a:t>様々</a:t>
            </a:r>
            <a:r>
              <a:rPr lang="ja-JP" altLang="en-US" sz="4400" dirty="0" smtClean="0">
                <a:latin typeface="HG丸ｺﾞｼｯｸM-PRO" panose="020F0600000000000000" pitchFamily="50" charset="-128"/>
                <a:ea typeface="HG丸ｺﾞｼｯｸM-PRO" panose="020F0600000000000000" pitchFamily="50" charset="-128"/>
              </a:rPr>
              <a:t>な情報収集手段をもっておく</a:t>
            </a:r>
            <a:endParaRPr lang="en-US" altLang="ja-JP" sz="4400" dirty="0" smtClean="0">
              <a:latin typeface="HG丸ｺﾞｼｯｸM-PRO" panose="020F0600000000000000" pitchFamily="50" charset="-128"/>
              <a:ea typeface="HG丸ｺﾞｼｯｸM-PRO" panose="020F0600000000000000" pitchFamily="50" charset="-128"/>
            </a:endParaRPr>
          </a:p>
          <a:p>
            <a:r>
              <a:rPr lang="ja-JP" altLang="en-US" sz="4400" dirty="0" smtClean="0">
                <a:solidFill>
                  <a:schemeClr val="tx2"/>
                </a:solidFill>
                <a:latin typeface="HG丸ｺﾞｼｯｸM-PRO" panose="020F0600000000000000" pitchFamily="50" charset="-128"/>
                <a:ea typeface="HG丸ｺﾞｼｯｸM-PRO" panose="020F0600000000000000" pitchFamily="50" charset="-128"/>
              </a:rPr>
              <a:t>■</a:t>
            </a:r>
            <a:r>
              <a:rPr lang="ja-JP" altLang="en-US" sz="4400" dirty="0" smtClean="0">
                <a:latin typeface="HG丸ｺﾞｼｯｸM-PRO" panose="020F0600000000000000" pitchFamily="50" charset="-128"/>
                <a:ea typeface="HG丸ｺﾞｼｯｸM-PRO" panose="020F0600000000000000" pitchFamily="50" charset="-128"/>
              </a:rPr>
              <a:t> 必要な情報が何なのか知っておく</a:t>
            </a:r>
            <a:endParaRPr lang="en-US" altLang="ja-JP" sz="4400" dirty="0" smtClean="0">
              <a:latin typeface="HG丸ｺﾞｼｯｸM-PRO" panose="020F0600000000000000" pitchFamily="50" charset="-128"/>
              <a:ea typeface="HG丸ｺﾞｼｯｸM-PRO" panose="020F0600000000000000" pitchFamily="50" charset="-128"/>
            </a:endParaRPr>
          </a:p>
          <a:p>
            <a:pPr lvl="0">
              <a:buClr>
                <a:srgbClr val="99CB38"/>
              </a:buClr>
            </a:pPr>
            <a:endParaRPr lang="en-US" altLang="ja-JP" sz="4400" dirty="0">
              <a:solidFill>
                <a:prstClr val="black">
                  <a:lumMod val="75000"/>
                  <a:lumOff val="25000"/>
                </a:prstClr>
              </a:solidFill>
              <a:latin typeface="HG丸ｺﾞｼｯｸM-PRO" panose="020F0600000000000000" pitchFamily="50" charset="-128"/>
              <a:ea typeface="HG丸ｺﾞｼｯｸM-PRO" panose="020F0600000000000000" pitchFamily="50" charset="-128"/>
            </a:endParaRPr>
          </a:p>
          <a:p>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2"/>
          <p:cNvSpPr txBox="1">
            <a:spLocks/>
          </p:cNvSpPr>
          <p:nvPr/>
        </p:nvSpPr>
        <p:spPr>
          <a:xfrm>
            <a:off x="2692125" y="5758249"/>
            <a:ext cx="6868710" cy="524131"/>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endParaRPr lang="ja-JP" altLang="en-US" sz="4300" dirty="0">
              <a:latin typeface="HG丸ｺﾞｼｯｸM-PRO" panose="020F0600000000000000" pitchFamily="50" charset="-128"/>
              <a:ea typeface="HG丸ｺﾞｼｯｸM-PRO" panose="020F0600000000000000" pitchFamily="50" charset="-128"/>
            </a:endParaRPr>
          </a:p>
        </p:txBody>
      </p:sp>
      <p:sp>
        <p:nvSpPr>
          <p:cNvPr id="14" name="楕円 13"/>
          <p:cNvSpPr/>
          <p:nvPr/>
        </p:nvSpPr>
        <p:spPr>
          <a:xfrm>
            <a:off x="1119503" y="5349578"/>
            <a:ext cx="1695347" cy="61474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2"/>
          <p:cNvSpPr txBox="1">
            <a:spLocks/>
          </p:cNvSpPr>
          <p:nvPr/>
        </p:nvSpPr>
        <p:spPr>
          <a:xfrm>
            <a:off x="1223058" y="5420122"/>
            <a:ext cx="1469067" cy="47366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gn="ctr">
              <a:buNone/>
            </a:pPr>
            <a:r>
              <a:rPr lang="ja-JP" altLang="en-US" sz="2800" dirty="0" smtClean="0">
                <a:solidFill>
                  <a:srgbClr val="FF0000"/>
                </a:solidFill>
                <a:latin typeface="HGP創英角ｺﾞｼｯｸUB" panose="020B0900000000000000" pitchFamily="50" charset="-128"/>
                <a:ea typeface="HGP創英角ｺﾞｼｯｸUB" panose="020B0900000000000000" pitchFamily="50" charset="-128"/>
              </a:rPr>
              <a:t>ポイント</a:t>
            </a:r>
            <a:endParaRPr lang="ja-JP" altLang="en-US" sz="28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6" name="コンテンツ プレースホルダー 2"/>
          <p:cNvSpPr txBox="1">
            <a:spLocks/>
          </p:cNvSpPr>
          <p:nvPr/>
        </p:nvSpPr>
        <p:spPr>
          <a:xfrm>
            <a:off x="3330012" y="5241200"/>
            <a:ext cx="8463555" cy="8315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4300" dirty="0" smtClean="0">
                <a:latin typeface="HG丸ｺﾞｼｯｸM-PRO" panose="020F0600000000000000" pitchFamily="50" charset="-128"/>
                <a:ea typeface="HG丸ｺﾞｼｯｸM-PRO" panose="020F0600000000000000" pitchFamily="50" charset="-128"/>
              </a:rPr>
              <a:t>使い慣れておく</a:t>
            </a:r>
            <a:endParaRPr lang="ja-JP" altLang="en-US" sz="43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0771" y="0"/>
            <a:ext cx="2002796" cy="1742220"/>
          </a:xfrm>
          <a:prstGeom prst="rect">
            <a:avLst/>
          </a:prstGeom>
        </p:spPr>
      </p:pic>
    </p:spTree>
    <p:extLst>
      <p:ext uri="{BB962C8B-B14F-4D97-AF65-F5344CB8AC3E}">
        <p14:creationId xmlns:p14="http://schemas.microsoft.com/office/powerpoint/2010/main" val="164231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latin typeface="HGS創英角ｺﾞｼｯｸUB" panose="020B0900000000000000" pitchFamily="50" charset="-128"/>
                <a:ea typeface="HGS創英角ｺﾞｼｯｸUB" panose="020B0900000000000000" pitchFamily="50" charset="-128"/>
              </a:rPr>
              <a:t>「クロスロード」とは？</a:t>
            </a:r>
            <a:br>
              <a:rPr lang="ja-JP" altLang="en-US" dirty="0">
                <a:latin typeface="HGS創英角ｺﾞｼｯｸUB" panose="020B0900000000000000" pitchFamily="50" charset="-128"/>
                <a:ea typeface="HGS創英角ｺﾞｼｯｸUB" panose="020B0900000000000000" pitchFamily="50" charset="-128"/>
              </a:rPr>
            </a:br>
            <a:endParaRPr kumimoji="1" lang="ja-JP" altLang="en-US" dirty="0"/>
          </a:p>
        </p:txBody>
      </p:sp>
      <p:sp>
        <p:nvSpPr>
          <p:cNvPr id="3" name="コンテンツ プレースホルダー 2"/>
          <p:cNvSpPr>
            <a:spLocks noGrp="1"/>
          </p:cNvSpPr>
          <p:nvPr>
            <p:ph idx="1"/>
          </p:nvPr>
        </p:nvSpPr>
        <p:spPr/>
        <p:txBody>
          <a:bodyPr>
            <a:normAutofit/>
          </a:bodyPr>
          <a:lstStyle/>
          <a:p>
            <a:pPr algn="ctr">
              <a:lnSpc>
                <a:spcPct val="100000"/>
              </a:lnSpc>
              <a:spcBef>
                <a:spcPct val="20000"/>
              </a:spcBef>
              <a:buClr>
                <a:srgbClr val="FFFFCC"/>
              </a:buClr>
              <a:buNone/>
            </a:pPr>
            <a:r>
              <a:rPr lang="ja-JP" altLang="en-US" sz="3600" dirty="0" smtClean="0">
                <a:latin typeface="EPSON 太角ゴシック体Ｂ" panose="020B0709000000000000" pitchFamily="49" charset="-128"/>
                <a:ea typeface="EPSON 太角ゴシック体Ｂ" panose="020B0709000000000000" pitchFamily="49" charset="-128"/>
              </a:rPr>
              <a:t>文部</a:t>
            </a:r>
            <a:r>
              <a:rPr lang="ja-JP" altLang="en-US" sz="3600" dirty="0">
                <a:latin typeface="EPSON 太角ゴシック体Ｂ" panose="020B0709000000000000" pitchFamily="49" charset="-128"/>
                <a:ea typeface="EPSON 太角ゴシック体Ｂ" panose="020B0709000000000000" pitchFamily="49" charset="-128"/>
              </a:rPr>
              <a:t>科学省が進める</a:t>
            </a:r>
            <a:r>
              <a:rPr lang="en-US" altLang="ja-JP" sz="3600" dirty="0">
                <a:latin typeface="EPSON 太角ゴシック体Ｂ" panose="020B0709000000000000" pitchFamily="49" charset="-128"/>
                <a:ea typeface="EPSON 太角ゴシック体Ｂ" panose="020B0709000000000000" pitchFamily="49" charset="-128"/>
              </a:rPr>
              <a:t>｢</a:t>
            </a:r>
            <a:r>
              <a:rPr lang="ja-JP" altLang="en-US" sz="3600" dirty="0">
                <a:latin typeface="EPSON 太角ゴシック体Ｂ" panose="020B0709000000000000" pitchFamily="49" charset="-128"/>
                <a:ea typeface="EPSON 太角ゴシック体Ｂ" panose="020B0709000000000000" pitchFamily="49" charset="-128"/>
              </a:rPr>
              <a:t>大都市大震災軽減化</a:t>
            </a:r>
            <a:r>
              <a:rPr lang="ja-JP" altLang="en-US" sz="3600" dirty="0" smtClean="0">
                <a:latin typeface="EPSON 太角ゴシック体Ｂ" panose="020B0709000000000000" pitchFamily="49" charset="-128"/>
                <a:ea typeface="EPSON 太角ゴシック体Ｂ" panose="020B0709000000000000" pitchFamily="49" charset="-128"/>
              </a:rPr>
              <a:t>特別</a:t>
            </a:r>
            <a:endParaRPr lang="en-US" altLang="ja-JP" sz="3600" dirty="0">
              <a:latin typeface="EPSON 太角ゴシック体Ｂ" panose="020B0709000000000000" pitchFamily="49" charset="-128"/>
              <a:ea typeface="EPSON 太角ゴシック体Ｂ" panose="020B0709000000000000" pitchFamily="49" charset="-128"/>
            </a:endParaRPr>
          </a:p>
          <a:p>
            <a:pPr algn="ctr">
              <a:lnSpc>
                <a:spcPct val="100000"/>
              </a:lnSpc>
              <a:spcBef>
                <a:spcPct val="20000"/>
              </a:spcBef>
              <a:buClr>
                <a:srgbClr val="FFFFCC"/>
              </a:buClr>
              <a:buNone/>
            </a:pPr>
            <a:r>
              <a:rPr lang="ja-JP" altLang="en-US" sz="3600" dirty="0" smtClean="0">
                <a:latin typeface="EPSON 太角ゴシック体Ｂ" panose="020B0709000000000000" pitchFamily="49" charset="-128"/>
                <a:ea typeface="EPSON 太角ゴシック体Ｂ" panose="020B0709000000000000" pitchFamily="49" charset="-128"/>
              </a:rPr>
              <a:t>プロジェクト</a:t>
            </a:r>
            <a:r>
              <a:rPr lang="en-US" altLang="ja-JP" sz="3600" dirty="0">
                <a:latin typeface="EPSON 太角ゴシック体Ｂ" panose="020B0709000000000000" pitchFamily="49" charset="-128"/>
                <a:ea typeface="EPSON 太角ゴシック体Ｂ" panose="020B0709000000000000" pitchFamily="49" charset="-128"/>
              </a:rPr>
              <a:t>｣</a:t>
            </a:r>
            <a:r>
              <a:rPr lang="ja-JP" altLang="en-US" sz="3600" dirty="0">
                <a:latin typeface="EPSON 太角ゴシック体Ｂ" panose="020B0709000000000000" pitchFamily="49" charset="-128"/>
                <a:ea typeface="EPSON 太角ゴシック体Ｂ" panose="020B0709000000000000" pitchFamily="49" charset="-128"/>
              </a:rPr>
              <a:t>の一環として開発された</a:t>
            </a:r>
          </a:p>
          <a:p>
            <a:pPr algn="ctr">
              <a:lnSpc>
                <a:spcPct val="100000"/>
              </a:lnSpc>
              <a:spcBef>
                <a:spcPct val="20000"/>
              </a:spcBef>
              <a:buClr>
                <a:srgbClr val="FFFFCC"/>
              </a:buClr>
              <a:buNone/>
            </a:pPr>
            <a:r>
              <a:rPr lang="ja-JP" altLang="en-US" sz="4400" dirty="0">
                <a:solidFill>
                  <a:srgbClr val="FF0000"/>
                </a:solidFill>
                <a:latin typeface="HGS創英角ｺﾞｼｯｸUB" panose="020B0900000000000000" pitchFamily="50" charset="-128"/>
                <a:ea typeface="HGS創英角ｺﾞｼｯｸUB" panose="020B0900000000000000" pitchFamily="50" charset="-128"/>
              </a:rPr>
              <a:t>災害対応カードゲーム教材</a:t>
            </a:r>
          </a:p>
          <a:p>
            <a:pPr algn="ctr"/>
            <a:endParaRPr kumimoji="1" lang="ja-JP" altLang="en-US" sz="3600" dirty="0"/>
          </a:p>
        </p:txBody>
      </p:sp>
      <p:pic>
        <p:nvPicPr>
          <p:cNvPr id="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8335" y="4067174"/>
            <a:ext cx="225629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4"/>
          <p:cNvSpPr txBox="1">
            <a:spLocks noChangeArrowheads="1"/>
          </p:cNvSpPr>
          <p:nvPr/>
        </p:nvSpPr>
        <p:spPr bwMode="auto">
          <a:xfrm>
            <a:off x="3264370" y="4067174"/>
            <a:ext cx="8651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4800" b="1" dirty="0">
                <a:solidFill>
                  <a:srgbClr val="0066FF"/>
                </a:solidFill>
                <a:latin typeface="EPSON Pゴシック W7" panose="02000600000000000000" pitchFamily="2" charset="-128"/>
                <a:ea typeface="EPSON Pゴシック W7" panose="02000600000000000000" pitchFamily="2" charset="-128"/>
              </a:rPr>
              <a:t>Y</a:t>
            </a:r>
          </a:p>
          <a:p>
            <a:pPr eaLnBrk="1" hangingPunct="1">
              <a:lnSpc>
                <a:spcPct val="100000"/>
              </a:lnSpc>
              <a:spcBef>
                <a:spcPct val="0"/>
              </a:spcBef>
              <a:buFontTx/>
              <a:buNone/>
            </a:pPr>
            <a:r>
              <a:rPr lang="en-US" altLang="ja-JP" sz="4800" b="1" dirty="0">
                <a:solidFill>
                  <a:srgbClr val="0066FF"/>
                </a:solidFill>
                <a:latin typeface="EPSON Pゴシック W7" panose="02000600000000000000" pitchFamily="2" charset="-128"/>
                <a:ea typeface="EPSON Pゴシック W7" panose="02000600000000000000" pitchFamily="2" charset="-128"/>
              </a:rPr>
              <a:t>E</a:t>
            </a:r>
          </a:p>
          <a:p>
            <a:pPr eaLnBrk="1" hangingPunct="1">
              <a:lnSpc>
                <a:spcPct val="100000"/>
              </a:lnSpc>
              <a:spcBef>
                <a:spcPct val="0"/>
              </a:spcBef>
              <a:buFontTx/>
              <a:buNone/>
            </a:pPr>
            <a:r>
              <a:rPr lang="en-US" altLang="ja-JP" sz="4800" b="1" dirty="0">
                <a:solidFill>
                  <a:srgbClr val="0066FF"/>
                </a:solidFill>
                <a:latin typeface="EPSON Pゴシック W7" panose="02000600000000000000" pitchFamily="2" charset="-128"/>
                <a:ea typeface="EPSON Pゴシック W7" panose="02000600000000000000" pitchFamily="2" charset="-128"/>
              </a:rPr>
              <a:t>S</a:t>
            </a:r>
            <a:endParaRPr lang="ja-JP" altLang="en-US" sz="4800" b="1" dirty="0">
              <a:solidFill>
                <a:srgbClr val="0066FF"/>
              </a:solidFill>
              <a:latin typeface="EPSON Pゴシック W7" panose="02000600000000000000" pitchFamily="2" charset="-128"/>
              <a:ea typeface="EPSON Pゴシック W7" panose="02000600000000000000" pitchFamily="2" charset="-128"/>
            </a:endParaRPr>
          </a:p>
        </p:txBody>
      </p:sp>
      <p:sp>
        <p:nvSpPr>
          <p:cNvPr id="8" name="テキスト ボックス 31"/>
          <p:cNvSpPr txBox="1">
            <a:spLocks noChangeArrowheads="1"/>
          </p:cNvSpPr>
          <p:nvPr/>
        </p:nvSpPr>
        <p:spPr bwMode="auto">
          <a:xfrm>
            <a:off x="8339965" y="4436267"/>
            <a:ext cx="8651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4800" b="1" dirty="0">
                <a:solidFill>
                  <a:srgbClr val="FF0000"/>
                </a:solidFill>
                <a:latin typeface="EPSON Pゴシック W7" panose="02000600000000000000" pitchFamily="2" charset="-128"/>
                <a:ea typeface="EPSON Pゴシック W7" panose="02000600000000000000" pitchFamily="2" charset="-128"/>
              </a:rPr>
              <a:t>N</a:t>
            </a:r>
          </a:p>
          <a:p>
            <a:pPr eaLnBrk="1" hangingPunct="1">
              <a:lnSpc>
                <a:spcPct val="100000"/>
              </a:lnSpc>
              <a:spcBef>
                <a:spcPct val="0"/>
              </a:spcBef>
              <a:buFontTx/>
              <a:buNone/>
            </a:pPr>
            <a:r>
              <a:rPr lang="en-US" altLang="ja-JP" sz="4800" b="1" dirty="0">
                <a:solidFill>
                  <a:srgbClr val="FF0000"/>
                </a:solidFill>
                <a:latin typeface="EPSON Pゴシック W7" panose="02000600000000000000" pitchFamily="2" charset="-128"/>
                <a:ea typeface="EPSON Pゴシック W7" panose="02000600000000000000" pitchFamily="2" charset="-128"/>
              </a:rPr>
              <a:t>O</a:t>
            </a:r>
          </a:p>
        </p:txBody>
      </p:sp>
    </p:spTree>
    <p:extLst>
      <p:ext uri="{BB962C8B-B14F-4D97-AF65-F5344CB8AC3E}">
        <p14:creationId xmlns:p14="http://schemas.microsoft.com/office/powerpoint/2010/main" val="1172199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latin typeface="HGS創英角ｺﾞｼｯｸUB" panose="020B0900000000000000" pitchFamily="50" charset="-128"/>
                <a:ea typeface="HGS創英角ｺﾞｼｯｸUB" panose="020B0900000000000000" pitchFamily="50" charset="-128"/>
              </a:rPr>
              <a:t>ポイント</a:t>
            </a:r>
            <a:endParaRPr kumimoji="1" lang="ja-JP" altLang="en-US" dirty="0"/>
          </a:p>
        </p:txBody>
      </p:sp>
      <p:sp>
        <p:nvSpPr>
          <p:cNvPr id="3" name="コンテンツ プレースホルダー 2"/>
          <p:cNvSpPr>
            <a:spLocks noGrp="1"/>
          </p:cNvSpPr>
          <p:nvPr>
            <p:ph idx="1"/>
          </p:nvPr>
        </p:nvSpPr>
        <p:spPr/>
        <p:txBody>
          <a:bodyPr>
            <a:noAutofit/>
          </a:bodyPr>
          <a:lstStyle/>
          <a:p>
            <a:r>
              <a:rPr lang="ja-JP" altLang="en-US" sz="3200" b="1" dirty="0">
                <a:latin typeface="メイリオ" panose="020B0604030504040204" pitchFamily="50" charset="-128"/>
                <a:ea typeface="メイリオ" panose="020B0604030504040204" pitchFamily="50" charset="-128"/>
              </a:rPr>
              <a:t>設問を通して災害対応を模擬体験し、自らの問題として考えること</a:t>
            </a:r>
            <a:endParaRPr lang="en-US" altLang="ja-JP" sz="3200" b="1" dirty="0">
              <a:latin typeface="メイリオ" panose="020B0604030504040204" pitchFamily="50" charset="-128"/>
              <a:ea typeface="メイリオ" panose="020B0604030504040204" pitchFamily="50" charset="-128"/>
            </a:endParaRPr>
          </a:p>
          <a:p>
            <a:pPr>
              <a:buNone/>
            </a:pPr>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答えの背景となった経験や考え方、知恵の交換・共有を行うこと</a:t>
            </a:r>
            <a:endParaRPr lang="en-US" altLang="ja-JP" sz="3200" b="1" dirty="0">
              <a:latin typeface="メイリオ" panose="020B0604030504040204" pitchFamily="50" charset="-128"/>
              <a:ea typeface="メイリオ" panose="020B0604030504040204" pitchFamily="50" charset="-128"/>
            </a:endParaRPr>
          </a:p>
          <a:p>
            <a:pPr>
              <a:buNone/>
            </a:pP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災害対応において、必ずしも「正解」があるとは限らないこと</a:t>
            </a:r>
            <a:endParaRPr lang="en-US" altLang="ja-JP" sz="3200" b="1" dirty="0">
              <a:latin typeface="メイリオ" panose="020B0604030504040204" pitchFamily="50" charset="-128"/>
              <a:ea typeface="メイリオ" panose="020B0604030504040204" pitchFamily="50" charset="-128"/>
            </a:endParaRPr>
          </a:p>
          <a:p>
            <a:endParaRPr kumimoji="1" lang="ja-JP" altLang="en-US" sz="3200" dirty="0"/>
          </a:p>
        </p:txBody>
      </p:sp>
    </p:spTree>
    <p:extLst>
      <p:ext uri="{BB962C8B-B14F-4D97-AF65-F5344CB8AC3E}">
        <p14:creationId xmlns:p14="http://schemas.microsoft.com/office/powerpoint/2010/main" val="364753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latin typeface="HGS創英角ｺﾞｼｯｸUB" panose="020B0900000000000000" pitchFamily="50" charset="-128"/>
                <a:ea typeface="HGS創英角ｺﾞｼｯｸUB" panose="020B0900000000000000" pitchFamily="50" charset="-128"/>
              </a:rPr>
              <a:t>ゲームの準備</a:t>
            </a:r>
            <a:br>
              <a:rPr lang="ja-JP" altLang="en-US" dirty="0">
                <a:latin typeface="HGS創英角ｺﾞｼｯｸUB" panose="020B0900000000000000" pitchFamily="50" charset="-128"/>
                <a:ea typeface="HGS創英角ｺﾞｼｯｸUB" panose="020B0900000000000000" pitchFamily="50" charset="-128"/>
              </a:rPr>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4000" dirty="0" smtClean="0">
                <a:latin typeface="EPSON 太角ゴシック体Ｂ" panose="020B0709000000000000" pitchFamily="49" charset="-128"/>
                <a:ea typeface="EPSON 太角ゴシック体Ｂ" panose="020B0709000000000000" pitchFamily="49" charset="-128"/>
              </a:rPr>
              <a:t>①筆記用具　　　　　　 →各自１本ずつ</a:t>
            </a:r>
            <a:endParaRPr lang="en-US" altLang="ja-JP" sz="4000" dirty="0">
              <a:latin typeface="EPSON 太角ゴシック体Ｂ" panose="020B0709000000000000" pitchFamily="49" charset="-128"/>
              <a:ea typeface="EPSON 太角ゴシック体Ｂ" panose="020B0709000000000000" pitchFamily="49" charset="-128"/>
            </a:endParaRPr>
          </a:p>
          <a:p>
            <a:r>
              <a:rPr lang="ja-JP" altLang="en-US" sz="4000" dirty="0" smtClean="0">
                <a:latin typeface="EPSON 太角ゴシック体Ｂ" panose="020B0709000000000000" pitchFamily="49" charset="-128"/>
                <a:ea typeface="EPSON 太角ゴシック体Ｂ" panose="020B0709000000000000" pitchFamily="49" charset="-128"/>
              </a:rPr>
              <a:t>②</a:t>
            </a:r>
            <a:r>
              <a:rPr lang="en-US" altLang="ja-JP" sz="4000" dirty="0" smtClean="0">
                <a:latin typeface="EPSON 太角ゴシック体Ｂ" panose="020B0709000000000000" pitchFamily="49" charset="-128"/>
                <a:ea typeface="EPSON 太角ゴシック体Ｂ" panose="020B0709000000000000" pitchFamily="49" charset="-128"/>
              </a:rPr>
              <a:t>YES.NO</a:t>
            </a:r>
            <a:r>
              <a:rPr lang="ja-JP" altLang="en-US" sz="4000" dirty="0" smtClean="0">
                <a:latin typeface="EPSON 太角ゴシック体Ｂ" panose="020B0709000000000000" pitchFamily="49" charset="-128"/>
                <a:ea typeface="EPSON 太角ゴシック体Ｂ" panose="020B0709000000000000" pitchFamily="49" charset="-128"/>
              </a:rPr>
              <a:t>カード　　　　 →各自１枚ずつ</a:t>
            </a:r>
            <a:endParaRPr lang="en-US" altLang="ja-JP" sz="4000" dirty="0" smtClean="0">
              <a:latin typeface="EPSON 太角ゴシック体Ｂ" panose="020B0709000000000000" pitchFamily="49" charset="-128"/>
              <a:ea typeface="EPSON 太角ゴシック体Ｂ" panose="020B0709000000000000" pitchFamily="49" charset="-128"/>
            </a:endParaRPr>
          </a:p>
          <a:p>
            <a:r>
              <a:rPr lang="ja-JP" altLang="en-US" sz="4000" dirty="0">
                <a:latin typeface="EPSON 太角ゴシック体Ｂ" panose="020B0709000000000000" pitchFamily="49" charset="-128"/>
                <a:ea typeface="EPSON 太角ゴシック体Ｂ" panose="020B0709000000000000" pitchFamily="49" charset="-128"/>
              </a:rPr>
              <a:t>③</a:t>
            </a:r>
            <a:r>
              <a:rPr lang="ja-JP" altLang="en-US" sz="4000" dirty="0" smtClean="0">
                <a:latin typeface="EPSON 太角ゴシック体Ｂ" panose="020B0709000000000000" pitchFamily="49" charset="-128"/>
                <a:ea typeface="EPSON 太角ゴシック体Ｂ" panose="020B0709000000000000" pitchFamily="49" charset="-128"/>
              </a:rPr>
              <a:t>座布団カード（</a:t>
            </a:r>
            <a:r>
              <a:rPr lang="ja-JP" altLang="en-US" sz="4000" dirty="0" smtClean="0">
                <a:solidFill>
                  <a:srgbClr val="0066FF"/>
                </a:solidFill>
                <a:latin typeface="EPSON 太角ゴシック体Ｂ" panose="020B0709000000000000" pitchFamily="49" charset="-128"/>
                <a:ea typeface="EPSON 太角ゴシック体Ｂ" panose="020B0709000000000000" pitchFamily="49" charset="-128"/>
              </a:rPr>
              <a:t>青</a:t>
            </a:r>
            <a:r>
              <a:rPr lang="ja-JP" altLang="en-US" sz="4000" dirty="0" smtClean="0">
                <a:solidFill>
                  <a:srgbClr val="CC9900"/>
                </a:solidFill>
                <a:latin typeface="EPSON 太角ゴシック体Ｂ" panose="020B0709000000000000" pitchFamily="49" charset="-128"/>
                <a:ea typeface="EPSON 太角ゴシック体Ｂ" panose="020B0709000000000000" pitchFamily="49" charset="-128"/>
              </a:rPr>
              <a:t>金</a:t>
            </a:r>
            <a:r>
              <a:rPr lang="ja-JP" altLang="en-US" sz="4000" dirty="0" smtClean="0">
                <a:latin typeface="EPSON 太角ゴシック体Ｂ" panose="020B0709000000000000" pitchFamily="49" charset="-128"/>
                <a:ea typeface="EPSON 太角ゴシック体Ｂ" panose="020B0709000000000000" pitchFamily="49" charset="-128"/>
              </a:rPr>
              <a:t>）</a:t>
            </a:r>
            <a:r>
              <a:rPr lang="ja-JP" altLang="en-US" sz="4000" dirty="0" smtClean="0">
                <a:latin typeface="Arial" panose="020B0604020202020204" pitchFamily="34" charset="0"/>
                <a:ea typeface="HG創英角ﾎﾟｯﾌﾟ体" panose="040B0A09000000000000" pitchFamily="49" charset="-128"/>
              </a:rPr>
              <a:t>  </a:t>
            </a:r>
            <a:r>
              <a:rPr lang="ja-JP" altLang="en-US" sz="4000" dirty="0">
                <a:latin typeface="EPSON 太角ゴシック体Ｂ" panose="020B0709000000000000" pitchFamily="49" charset="-128"/>
                <a:ea typeface="EPSON 太角ゴシック体Ｂ" panose="020B0709000000000000" pitchFamily="49" charset="-128"/>
              </a:rPr>
              <a:t>→班の中央に </a:t>
            </a:r>
            <a:r>
              <a:rPr lang="ja-JP" altLang="en-US" sz="4000" dirty="0" smtClean="0">
                <a:latin typeface="EPSON 太角ゴシック体Ｂ" panose="020B0709000000000000" pitchFamily="49" charset="-128"/>
                <a:ea typeface="EPSON 太角ゴシック体Ｂ" panose="020B0709000000000000" pitchFamily="49" charset="-128"/>
              </a:rPr>
              <a:t> </a:t>
            </a:r>
            <a:endParaRPr lang="ja-JP" altLang="en-US" sz="4000" dirty="0">
              <a:solidFill>
                <a:srgbClr val="FF0000"/>
              </a:solidFill>
              <a:latin typeface="EPSON 太角ゴシック体Ｂ" panose="020B0709000000000000" pitchFamily="49" charset="-128"/>
              <a:ea typeface="EPSON 太角ゴシック体Ｂ" panose="020B0709000000000000" pitchFamily="49" charset="-128"/>
            </a:endParaRPr>
          </a:p>
          <a:p>
            <a:r>
              <a:rPr lang="ja-JP" altLang="en-US" sz="4000" dirty="0" smtClean="0">
                <a:latin typeface="EPSON 太角ゴシック体Ｂ" panose="020B0709000000000000" pitchFamily="49" charset="-128"/>
                <a:ea typeface="EPSON 太角ゴシック体Ｂ" panose="020B0709000000000000" pitchFamily="49" charset="-128"/>
              </a:rPr>
              <a:t>④付箋　　　　　</a:t>
            </a:r>
            <a:r>
              <a:rPr lang="ja-JP" altLang="en-US" sz="4000" dirty="0">
                <a:latin typeface="EPSON 太角ゴシック体Ｂ" panose="020B0709000000000000" pitchFamily="49" charset="-128"/>
                <a:ea typeface="EPSON 太角ゴシック体Ｂ" panose="020B0709000000000000" pitchFamily="49" charset="-128"/>
              </a:rPr>
              <a:t>　　　</a:t>
            </a:r>
            <a:r>
              <a:rPr lang="ja-JP" altLang="en-US" sz="4000" dirty="0" smtClean="0">
                <a:latin typeface="EPSON 太角ゴシック体Ｂ" panose="020B0709000000000000" pitchFamily="49" charset="-128"/>
                <a:ea typeface="EPSON 太角ゴシック体Ｂ" panose="020B0709000000000000" pitchFamily="49" charset="-128"/>
              </a:rPr>
              <a:t> →各自○枚ずつ</a:t>
            </a:r>
            <a:endParaRPr lang="ja-JP" altLang="en-US" sz="4800" dirty="0">
              <a:solidFill>
                <a:srgbClr val="FF0000"/>
              </a:solidFill>
              <a:latin typeface="EPSON 太角ゴシック体Ｂ" panose="020B0709000000000000" pitchFamily="49" charset="-128"/>
              <a:ea typeface="EPSON 太角ゴシック体Ｂ" panose="020B0709000000000000" pitchFamily="49" charset="-128"/>
            </a:endParaRPr>
          </a:p>
          <a:p>
            <a:r>
              <a:rPr lang="ja-JP" altLang="en-US" sz="4000" dirty="0" smtClean="0">
                <a:latin typeface="EPSON 太角ゴシック体Ｂ" panose="020B0709000000000000" pitchFamily="49" charset="-128"/>
                <a:ea typeface="EPSON 太角ゴシック体Ｂ" panose="020B0709000000000000" pitchFamily="49" charset="-128"/>
              </a:rPr>
              <a:t>⑤発表</a:t>
            </a:r>
            <a:r>
              <a:rPr lang="ja-JP" altLang="en-US" sz="4000" dirty="0">
                <a:latin typeface="EPSON 太角ゴシック体Ｂ" panose="020B0709000000000000" pitchFamily="49" charset="-128"/>
                <a:ea typeface="EPSON 太角ゴシック体Ｂ" panose="020B0709000000000000" pitchFamily="49" charset="-128"/>
              </a:rPr>
              <a:t>用紙　　　　　　</a:t>
            </a:r>
            <a:r>
              <a:rPr lang="ja-JP" altLang="en-US" sz="4000" dirty="0" smtClean="0">
                <a:latin typeface="EPSON 太角ゴシック体Ｂ" panose="020B0709000000000000" pitchFamily="49" charset="-128"/>
                <a:ea typeface="EPSON 太角ゴシック体Ｂ" panose="020B0709000000000000" pitchFamily="49" charset="-128"/>
              </a:rPr>
              <a:t> →各班○枚</a:t>
            </a:r>
            <a:r>
              <a:rPr lang="ja-JP" altLang="en-US" sz="4000" dirty="0">
                <a:latin typeface="EPSON 太角ゴシック体Ｂ" panose="020B0709000000000000" pitchFamily="49" charset="-128"/>
                <a:ea typeface="EPSON 太角ゴシック体Ｂ" panose="020B0709000000000000" pitchFamily="49" charset="-128"/>
              </a:rPr>
              <a:t>ずつ</a:t>
            </a:r>
            <a:endParaRPr lang="ja-JP" altLang="en-US" sz="4800" dirty="0">
              <a:solidFill>
                <a:srgbClr val="FF0000"/>
              </a:solidFill>
              <a:latin typeface="EPSON 太角ゴシック体Ｂ" panose="020B0709000000000000" pitchFamily="49" charset="-128"/>
              <a:ea typeface="EPSON 太角ゴシック体Ｂ" panose="020B0709000000000000" pitchFamily="49" charset="-128"/>
            </a:endParaRPr>
          </a:p>
          <a:p>
            <a:endParaRPr kumimoji="1" lang="ja-JP" altLang="en-US" sz="1800" dirty="0"/>
          </a:p>
        </p:txBody>
      </p:sp>
    </p:spTree>
    <p:extLst>
      <p:ext uri="{BB962C8B-B14F-4D97-AF65-F5344CB8AC3E}">
        <p14:creationId xmlns:p14="http://schemas.microsoft.com/office/powerpoint/2010/main" val="3525055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20000"/>
              </a:spcBef>
              <a:buClr>
                <a:srgbClr val="FFFFCC"/>
              </a:buClr>
              <a:buFontTx/>
              <a:buNone/>
            </a:pPr>
            <a:r>
              <a:rPr lang="ja-JP" altLang="en-US" sz="4800" dirty="0">
                <a:latin typeface="HGS創英角ｺﾞｼｯｸUB" panose="020B0900000000000000" pitchFamily="50" charset="-128"/>
                <a:ea typeface="HGS創英角ｺﾞｼｯｸUB" panose="020B0900000000000000" pitchFamily="50" charset="-128"/>
              </a:rPr>
              <a:t>ゲームの手順 １</a:t>
            </a:r>
          </a:p>
        </p:txBody>
      </p:sp>
      <p:sp>
        <p:nvSpPr>
          <p:cNvPr id="3" name="コンテンツ プレースホルダー 2"/>
          <p:cNvSpPr>
            <a:spLocks noGrp="1"/>
          </p:cNvSpPr>
          <p:nvPr>
            <p:ph idx="1"/>
          </p:nvPr>
        </p:nvSpPr>
        <p:spPr>
          <a:xfrm>
            <a:off x="1097280" y="1845732"/>
            <a:ext cx="10058400" cy="4670977"/>
          </a:xfrm>
        </p:spPr>
        <p:txBody>
          <a:bodyPr>
            <a:normAutofit fontScale="92500" lnSpcReduction="10000"/>
          </a:bodyPr>
          <a:lstStyle/>
          <a:p>
            <a:pPr marL="0" indent="0">
              <a:buNone/>
            </a:pPr>
            <a:r>
              <a:rPr lang="ja-JP" altLang="en-US" sz="3600" dirty="0" smtClean="0">
                <a:latin typeface="EPSON 太角ゴシック体Ｂ" panose="020B0709000000000000" pitchFamily="49" charset="-128"/>
                <a:ea typeface="EPSON 太角ゴシック体Ｂ" panose="020B0709000000000000" pitchFamily="49" charset="-128"/>
              </a:rPr>
              <a:t>①班の</a:t>
            </a:r>
            <a:r>
              <a:rPr lang="ja-JP" altLang="en-US" sz="3600" dirty="0" smtClean="0">
                <a:solidFill>
                  <a:srgbClr val="FF0000"/>
                </a:solidFill>
                <a:latin typeface="EPSON 太角ゴシック体Ｂ" panose="020B0709000000000000" pitchFamily="49" charset="-128"/>
                <a:ea typeface="EPSON 太角ゴシック体Ｂ" panose="020B0709000000000000" pitchFamily="49" charset="-128"/>
              </a:rPr>
              <a:t>代表者</a:t>
            </a:r>
            <a:r>
              <a:rPr lang="ja-JP" altLang="en-US" sz="3600" dirty="0" smtClean="0">
                <a:latin typeface="EPSON 太角ゴシック体Ｂ" panose="020B0709000000000000" pitchFamily="49" charset="-128"/>
                <a:ea typeface="EPSON 太角ゴシック体Ｂ" panose="020B0709000000000000" pitchFamily="49" charset="-128"/>
              </a:rPr>
              <a:t>を決めてください。</a:t>
            </a:r>
            <a:endParaRPr lang="en-US" altLang="ja-JP" sz="3600" dirty="0" smtClean="0">
              <a:latin typeface="EPSON 太角ゴシック体Ｂ" panose="020B0709000000000000" pitchFamily="49" charset="-128"/>
              <a:ea typeface="EPSON 太角ゴシック体Ｂ" panose="020B0709000000000000" pitchFamily="49" charset="-128"/>
            </a:endParaRPr>
          </a:p>
          <a:p>
            <a:pPr marL="0" indent="0">
              <a:buNone/>
            </a:pPr>
            <a:endParaRPr lang="en-US" altLang="ja-JP" sz="3600" dirty="0" smtClean="0">
              <a:latin typeface="EPSON 太角ゴシック体Ｂ" panose="020B0709000000000000" pitchFamily="49" charset="-128"/>
              <a:ea typeface="EPSON 太角ゴシック体Ｂ" panose="020B0709000000000000" pitchFamily="49" charset="-128"/>
            </a:endParaRPr>
          </a:p>
          <a:p>
            <a:pPr marL="0" indent="0">
              <a:buNone/>
            </a:pPr>
            <a:r>
              <a:rPr lang="ja-JP" altLang="en-US" sz="3600" dirty="0" smtClean="0">
                <a:latin typeface="EPSON 太角ゴシック体Ｂ" panose="020B0709000000000000" pitchFamily="49" charset="-128"/>
                <a:ea typeface="EPSON 太角ゴシック体Ｂ" panose="020B0709000000000000" pitchFamily="49" charset="-128"/>
              </a:rPr>
              <a:t>②パワーポイント</a:t>
            </a:r>
            <a:r>
              <a:rPr lang="ja-JP" altLang="en-US" sz="3600" dirty="0">
                <a:latin typeface="EPSON 太角ゴシック体Ｂ" panose="020B0709000000000000" pitchFamily="49" charset="-128"/>
                <a:ea typeface="EPSON 太角ゴシック体Ｂ" panose="020B0709000000000000" pitchFamily="49" charset="-128"/>
              </a:rPr>
              <a:t>で</a:t>
            </a:r>
            <a:r>
              <a:rPr lang="ja-JP" altLang="en-US" sz="3600" dirty="0">
                <a:solidFill>
                  <a:srgbClr val="FF0000"/>
                </a:solidFill>
                <a:latin typeface="EPSON 太角ゴシック体Ｂ" panose="020B0709000000000000" pitchFamily="49" charset="-128"/>
                <a:ea typeface="EPSON 太角ゴシック体Ｂ" panose="020B0709000000000000" pitchFamily="49" charset="-128"/>
              </a:rPr>
              <a:t>質問</a:t>
            </a:r>
            <a:r>
              <a:rPr lang="ja-JP" altLang="en-US" sz="3600" dirty="0">
                <a:latin typeface="EPSON 太角ゴシック体Ｂ" panose="020B0709000000000000" pitchFamily="49" charset="-128"/>
                <a:ea typeface="EPSON 太角ゴシック体Ｂ" panose="020B0709000000000000" pitchFamily="49" charset="-128"/>
              </a:rPr>
              <a:t>を出します</a:t>
            </a:r>
            <a:r>
              <a:rPr lang="ja-JP" altLang="en-US" sz="3600" dirty="0" smtClean="0">
                <a:latin typeface="EPSON 太角ゴシック体Ｂ" panose="020B0709000000000000" pitchFamily="49" charset="-128"/>
                <a:ea typeface="EPSON 太角ゴシック体Ｂ" panose="020B0709000000000000" pitchFamily="49" charset="-128"/>
              </a:rPr>
              <a:t>。</a:t>
            </a:r>
            <a:endParaRPr lang="en-US" altLang="ja-JP" sz="3600" dirty="0" smtClean="0">
              <a:latin typeface="EPSON 太角ゴシック体Ｂ" panose="020B0709000000000000" pitchFamily="49" charset="-128"/>
              <a:ea typeface="EPSON 太角ゴシック体Ｂ" panose="020B0709000000000000" pitchFamily="49" charset="-128"/>
            </a:endParaRPr>
          </a:p>
          <a:p>
            <a:pPr marL="0" indent="0">
              <a:buNone/>
            </a:pPr>
            <a:endParaRPr lang="en-US" altLang="ja-JP" sz="3600" dirty="0" smtClean="0">
              <a:latin typeface="EPSON 太角ゴシック体Ｂ" panose="020B0709000000000000" pitchFamily="49" charset="-128"/>
              <a:ea typeface="EPSON 太角ゴシック体Ｂ" panose="020B0709000000000000" pitchFamily="49" charset="-128"/>
            </a:endParaRPr>
          </a:p>
          <a:p>
            <a:pPr marL="0" indent="0">
              <a:buNone/>
            </a:pPr>
            <a:r>
              <a:rPr lang="ja-JP" altLang="en-US" sz="3600" dirty="0" smtClean="0">
                <a:latin typeface="EPSON 太角ゴシック体Ｂ" panose="020B0709000000000000" pitchFamily="49" charset="-128"/>
                <a:ea typeface="EPSON 太角ゴシック体Ｂ" panose="020B0709000000000000" pitchFamily="49" charset="-128"/>
              </a:rPr>
              <a:t>③質問</a:t>
            </a:r>
            <a:r>
              <a:rPr lang="ja-JP" altLang="en-US" sz="3600" dirty="0">
                <a:latin typeface="EPSON 太角ゴシック体Ｂ" panose="020B0709000000000000" pitchFamily="49" charset="-128"/>
                <a:ea typeface="EPSON 太角ゴシック体Ｂ" panose="020B0709000000000000" pitchFamily="49" charset="-128"/>
              </a:rPr>
              <a:t>に</a:t>
            </a:r>
            <a:r>
              <a:rPr lang="ja-JP" altLang="en-US" sz="3600" dirty="0" smtClean="0">
                <a:latin typeface="EPSON 太角ゴシック体Ｂ" panose="020B0709000000000000" pitchFamily="49" charset="-128"/>
                <a:ea typeface="EPSON 太角ゴシック体Ｂ" panose="020B0709000000000000" pitchFamily="49" charset="-128"/>
              </a:rPr>
              <a:t>対し</a:t>
            </a:r>
            <a:r>
              <a:rPr lang="en-US" altLang="ja-JP" sz="3600" dirty="0" smtClean="0">
                <a:latin typeface="EPSON 太角ゴシック体Ｂ" panose="020B0709000000000000" pitchFamily="49" charset="-128"/>
                <a:ea typeface="EPSON 太角ゴシック体Ｂ" panose="020B0709000000000000" pitchFamily="49" charset="-128"/>
              </a:rPr>
              <a:t>YES</a:t>
            </a:r>
            <a:r>
              <a:rPr lang="ja-JP" altLang="en-US" sz="3600" dirty="0" smtClean="0">
                <a:latin typeface="EPSON 太角ゴシック体Ｂ" panose="020B0709000000000000" pitchFamily="49" charset="-128"/>
                <a:ea typeface="EPSON 太角ゴシック体Ｂ" panose="020B0709000000000000" pitchFamily="49" charset="-128"/>
              </a:rPr>
              <a:t>か</a:t>
            </a:r>
            <a:r>
              <a:rPr lang="en-US" altLang="ja-JP" sz="3600" dirty="0" smtClean="0">
                <a:latin typeface="EPSON 太角ゴシック体Ｂ" panose="020B0709000000000000" pitchFamily="49" charset="-128"/>
                <a:ea typeface="EPSON 太角ゴシック体Ｂ" panose="020B0709000000000000" pitchFamily="49" charset="-128"/>
              </a:rPr>
              <a:t>NO</a:t>
            </a:r>
            <a:r>
              <a:rPr lang="ja-JP" altLang="en-US" sz="3600" dirty="0" smtClean="0">
                <a:latin typeface="EPSON 太角ゴシック体Ｂ" panose="020B0709000000000000" pitchFamily="49" charset="-128"/>
                <a:ea typeface="EPSON 太角ゴシック体Ｂ" panose="020B0709000000000000" pitchFamily="49" charset="-128"/>
              </a:rPr>
              <a:t>を</a:t>
            </a:r>
            <a:r>
              <a:rPr lang="ja-JP" altLang="en-US" sz="3600" dirty="0">
                <a:solidFill>
                  <a:srgbClr val="FF0000"/>
                </a:solidFill>
                <a:latin typeface="EPSON 太角ゴシック体Ｂ" panose="020B0709000000000000" pitchFamily="49" charset="-128"/>
                <a:ea typeface="EPSON 太角ゴシック体Ｂ" panose="020B0709000000000000" pitchFamily="49" charset="-128"/>
              </a:rPr>
              <a:t>心の中で決めて</a:t>
            </a:r>
            <a:r>
              <a:rPr lang="ja-JP" altLang="en-US" sz="3600" dirty="0" smtClean="0">
                <a:latin typeface="EPSON 太角ゴシック体Ｂ" panose="020B0709000000000000" pitchFamily="49" charset="-128"/>
                <a:ea typeface="EPSON 太角ゴシック体Ｂ" panose="020B0709000000000000" pitchFamily="49" charset="-128"/>
              </a:rPr>
              <a:t>その</a:t>
            </a:r>
            <a:r>
              <a:rPr lang="ja-JP" altLang="en-US" sz="3600" dirty="0">
                <a:latin typeface="EPSON 太角ゴシック体Ｂ" panose="020B0709000000000000" pitchFamily="49" charset="-128"/>
                <a:ea typeface="EPSON 太角ゴシック体Ｂ" panose="020B0709000000000000" pitchFamily="49" charset="-128"/>
              </a:rPr>
              <a:t>　</a:t>
            </a:r>
            <a:r>
              <a:rPr lang="ja-JP" altLang="en-US" sz="3600" dirty="0" smtClean="0">
                <a:latin typeface="EPSON 太角ゴシック体Ｂ" panose="020B0709000000000000" pitchFamily="49" charset="-128"/>
                <a:ea typeface="EPSON 太角ゴシック体Ｂ" panose="020B0709000000000000" pitchFamily="49" charset="-128"/>
              </a:rPr>
              <a:t>　　　　　　　　　　　　　　　　　　　　　　　　　　　　　　　　　　　　　　　　　　　　　カード</a:t>
            </a:r>
            <a:r>
              <a:rPr lang="ja-JP" altLang="en-US" sz="3600" dirty="0">
                <a:latin typeface="EPSON 太角ゴシック体Ｂ" panose="020B0709000000000000" pitchFamily="49" charset="-128"/>
                <a:ea typeface="EPSON 太角ゴシック体Ｂ" panose="020B0709000000000000" pitchFamily="49" charset="-128"/>
              </a:rPr>
              <a:t>を</a:t>
            </a:r>
            <a:r>
              <a:rPr lang="ja-JP" altLang="en-US" sz="3600" dirty="0">
                <a:solidFill>
                  <a:srgbClr val="FF0000"/>
                </a:solidFill>
                <a:latin typeface="EPSON 太角ゴシック体Ｂ" panose="020B0709000000000000" pitchFamily="49" charset="-128"/>
                <a:ea typeface="EPSON 太角ゴシック体Ｂ" panose="020B0709000000000000" pitchFamily="49" charset="-128"/>
              </a:rPr>
              <a:t>裏向けて</a:t>
            </a:r>
            <a:r>
              <a:rPr lang="ja-JP" altLang="en-US" sz="3600" dirty="0">
                <a:latin typeface="EPSON 太角ゴシック体Ｂ" panose="020B0709000000000000" pitchFamily="49" charset="-128"/>
                <a:ea typeface="EPSON 太角ゴシック体Ｂ" panose="020B0709000000000000" pitchFamily="49" charset="-128"/>
              </a:rPr>
              <a:t>自分の前に置きます</a:t>
            </a:r>
            <a:r>
              <a:rPr lang="ja-JP" altLang="en-US" sz="3600" dirty="0" smtClean="0">
                <a:latin typeface="EPSON 太角ゴシック体Ｂ" panose="020B0709000000000000" pitchFamily="49" charset="-128"/>
                <a:ea typeface="EPSON 太角ゴシック体Ｂ" panose="020B0709000000000000" pitchFamily="49" charset="-128"/>
              </a:rPr>
              <a:t>。</a:t>
            </a:r>
            <a:endParaRPr lang="en-US" altLang="ja-JP" sz="3600" dirty="0" smtClean="0">
              <a:latin typeface="EPSON 太角ゴシック体Ｂ" panose="020B0709000000000000" pitchFamily="49" charset="-128"/>
              <a:ea typeface="EPSON 太角ゴシック体Ｂ" panose="020B0709000000000000" pitchFamily="49" charset="-128"/>
            </a:endParaRPr>
          </a:p>
          <a:p>
            <a:pPr marL="0" indent="0">
              <a:buNone/>
            </a:pPr>
            <a:endParaRPr lang="en-US" altLang="ja-JP" sz="3600" dirty="0" smtClean="0">
              <a:latin typeface="EPSON 太角ゴシック体Ｂ" panose="020B0709000000000000" pitchFamily="49" charset="-128"/>
              <a:ea typeface="EPSON 太角ゴシック体Ｂ" panose="020B0709000000000000" pitchFamily="49" charset="-128"/>
            </a:endParaRPr>
          </a:p>
          <a:p>
            <a:pPr marL="0" indent="0">
              <a:buNone/>
            </a:pPr>
            <a:r>
              <a:rPr lang="ja-JP" altLang="en-US" sz="3600" dirty="0" smtClean="0">
                <a:latin typeface="EPSON 太角ゴシック体Ｂ" panose="020B0709000000000000" pitchFamily="49" charset="-128"/>
                <a:ea typeface="EPSON 太角ゴシック体Ｂ" panose="020B0709000000000000" pitchFamily="49" charset="-128"/>
              </a:rPr>
              <a:t>④</a:t>
            </a:r>
            <a:r>
              <a:rPr lang="en-US" altLang="ja-JP" sz="3600" dirty="0" smtClean="0">
                <a:latin typeface="EPSON 太角ゴシック体Ｂ" panose="020B0709000000000000" pitchFamily="49" charset="-128"/>
                <a:ea typeface="EPSON 太角ゴシック体Ｂ" panose="020B0709000000000000" pitchFamily="49" charset="-128"/>
              </a:rPr>
              <a:t>YES.NO</a:t>
            </a:r>
            <a:r>
              <a:rPr lang="ja-JP" altLang="en-US" sz="3600" dirty="0" smtClean="0">
                <a:latin typeface="EPSON 太角ゴシック体Ｂ" panose="020B0709000000000000" pitchFamily="49" charset="-128"/>
                <a:ea typeface="EPSON 太角ゴシック体Ｂ" panose="020B0709000000000000" pitchFamily="49" charset="-128"/>
              </a:rPr>
              <a:t>の</a:t>
            </a:r>
            <a:r>
              <a:rPr lang="ja-JP" altLang="en-US" sz="3600" dirty="0">
                <a:solidFill>
                  <a:srgbClr val="FF0000"/>
                </a:solidFill>
                <a:latin typeface="EPSON 太角ゴシック体Ｂ" panose="020B0709000000000000" pitchFamily="49" charset="-128"/>
                <a:ea typeface="EPSON 太角ゴシック体Ｂ" panose="020B0709000000000000" pitchFamily="49" charset="-128"/>
              </a:rPr>
              <a:t>判断根拠</a:t>
            </a:r>
            <a:r>
              <a:rPr lang="ja-JP" altLang="en-US" sz="3600" dirty="0" smtClean="0">
                <a:latin typeface="EPSON 太角ゴシック体Ｂ" panose="020B0709000000000000" pitchFamily="49" charset="-128"/>
                <a:ea typeface="EPSON 太角ゴシック体Ｂ" panose="020B0709000000000000" pitchFamily="49" charset="-128"/>
              </a:rPr>
              <a:t>を付箋に</a:t>
            </a:r>
            <a:r>
              <a:rPr lang="ja-JP" altLang="en-US" sz="3600" dirty="0">
                <a:latin typeface="EPSON 太角ゴシック体Ｂ" panose="020B0709000000000000" pitchFamily="49" charset="-128"/>
                <a:ea typeface="EPSON 太角ゴシック体Ｂ" panose="020B0709000000000000" pitchFamily="49" charset="-128"/>
              </a:rPr>
              <a:t>手短に記入して下さい</a:t>
            </a:r>
            <a:r>
              <a:rPr lang="ja-JP" altLang="en-US" sz="3600" dirty="0" smtClean="0">
                <a:latin typeface="EPSON 太角ゴシック体Ｂ" panose="020B0709000000000000" pitchFamily="49" charset="-128"/>
                <a:ea typeface="EPSON 太角ゴシック体Ｂ" panose="020B0709000000000000" pitchFamily="49" charset="-128"/>
              </a:rPr>
              <a:t>。　　　　</a:t>
            </a:r>
            <a:endParaRPr lang="en-US" altLang="ja-JP" sz="3600" dirty="0" smtClean="0"/>
          </a:p>
        </p:txBody>
      </p:sp>
    </p:spTree>
    <p:extLst>
      <p:ext uri="{BB962C8B-B14F-4D97-AF65-F5344CB8AC3E}">
        <p14:creationId xmlns:p14="http://schemas.microsoft.com/office/powerpoint/2010/main" val="2704648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latin typeface="HGS創英角ｺﾞｼｯｸUB" panose="020B0900000000000000" pitchFamily="50" charset="-128"/>
                <a:ea typeface="HGS創英角ｺﾞｼｯｸUB" panose="020B0900000000000000" pitchFamily="50" charset="-128"/>
              </a:rPr>
              <a:t>ゲームの手順 </a:t>
            </a:r>
            <a:r>
              <a:rPr lang="ja-JP" altLang="en-US" dirty="0" smtClean="0">
                <a:latin typeface="HGS創英角ｺﾞｼｯｸUB" panose="020B0900000000000000" pitchFamily="50" charset="-128"/>
                <a:ea typeface="HGS創英角ｺﾞｼｯｸUB" panose="020B0900000000000000" pitchFamily="50" charset="-128"/>
              </a:rPr>
              <a:t>２</a:t>
            </a:r>
            <a:endParaRPr kumimoji="1" lang="ja-JP" altLang="en-US" dirty="0"/>
          </a:p>
        </p:txBody>
      </p:sp>
      <p:sp>
        <p:nvSpPr>
          <p:cNvPr id="4" name="Rectangle 8"/>
          <p:cNvSpPr>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marL="365125" indent="-365125">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20000"/>
              </a:spcBef>
              <a:buClr>
                <a:srgbClr val="FFFFCC"/>
              </a:buClr>
              <a:buFontTx/>
              <a:buNone/>
            </a:pPr>
            <a:r>
              <a:rPr lang="en-US" altLang="ja-JP" sz="3200" dirty="0">
                <a:latin typeface="EPSON 太角ゴシック体Ｂ" panose="020B0709000000000000" pitchFamily="49" charset="-128"/>
                <a:ea typeface="EPSON 太角ゴシック体Ｂ" panose="020B0709000000000000" pitchFamily="49" charset="-128"/>
              </a:rPr>
              <a:t>⑤</a:t>
            </a:r>
            <a:r>
              <a:rPr lang="ja-JP" altLang="en-US" sz="3200" dirty="0">
                <a:latin typeface="EPSON 太角ゴシック体Ｂ" panose="020B0709000000000000" pitchFamily="49" charset="-128"/>
                <a:ea typeface="EPSON 太角ゴシック体Ｂ" panose="020B0709000000000000" pitchFamily="49" charset="-128"/>
              </a:rPr>
              <a:t>合図で、</a:t>
            </a:r>
            <a:r>
              <a:rPr lang="ja-JP" altLang="en-US" sz="3200" dirty="0" smtClean="0">
                <a:latin typeface="EPSON 太角ゴシック体Ｂ" panose="020B0709000000000000" pitchFamily="49" charset="-128"/>
                <a:ea typeface="EPSON 太角ゴシック体Ｂ" panose="020B0709000000000000" pitchFamily="49" charset="-128"/>
              </a:rPr>
              <a:t>一斉に</a:t>
            </a:r>
            <a:r>
              <a:rPr lang="en-US" altLang="ja-JP" sz="3200" dirty="0" smtClean="0">
                <a:solidFill>
                  <a:srgbClr val="0070C0"/>
                </a:solidFill>
                <a:latin typeface="EPSON 太角ゴシック体Ｂ" panose="020B0709000000000000" pitchFamily="49" charset="-128"/>
                <a:ea typeface="EPSON 太角ゴシック体Ｂ" panose="020B0709000000000000" pitchFamily="49" charset="-128"/>
              </a:rPr>
              <a:t>YES</a:t>
            </a:r>
            <a:r>
              <a:rPr lang="ja-JP" altLang="en-US" sz="3200" dirty="0" smtClean="0">
                <a:latin typeface="EPSON 太角ゴシック体Ｂ" panose="020B0709000000000000" pitchFamily="49" charset="-128"/>
                <a:ea typeface="EPSON 太角ゴシック体Ｂ" panose="020B0709000000000000" pitchFamily="49" charset="-128"/>
              </a:rPr>
              <a:t>か</a:t>
            </a:r>
            <a:r>
              <a:rPr lang="en-US" altLang="ja-JP" sz="3200" dirty="0" smtClean="0">
                <a:solidFill>
                  <a:srgbClr val="FF0000"/>
                </a:solidFill>
                <a:latin typeface="EPSON 太角ゴシック体Ｂ" panose="020B0709000000000000" pitchFamily="49" charset="-128"/>
                <a:ea typeface="EPSON 太角ゴシック体Ｂ" panose="020B0709000000000000" pitchFamily="49" charset="-128"/>
              </a:rPr>
              <a:t>NO</a:t>
            </a:r>
            <a:r>
              <a:rPr lang="ja-JP" altLang="en-US" sz="3200" dirty="0" smtClean="0">
                <a:latin typeface="EPSON 太角ゴシック体Ｂ" panose="020B0709000000000000" pitchFamily="49" charset="-128"/>
                <a:ea typeface="EPSON 太角ゴシック体Ｂ" panose="020B0709000000000000" pitchFamily="49" charset="-128"/>
              </a:rPr>
              <a:t>のカードを表向けてください</a:t>
            </a:r>
            <a:endParaRPr lang="en-US" altLang="ja-JP" sz="3200" dirty="0" smtClean="0">
              <a:latin typeface="EPSON 太角ゴシック体Ｂ" panose="020B0709000000000000" pitchFamily="49" charset="-128"/>
              <a:ea typeface="EPSON 太角ゴシック体Ｂ" panose="020B0709000000000000" pitchFamily="49" charset="-128"/>
            </a:endParaRPr>
          </a:p>
          <a:p>
            <a:pPr>
              <a:lnSpc>
                <a:spcPct val="100000"/>
              </a:lnSpc>
              <a:spcBef>
                <a:spcPct val="20000"/>
              </a:spcBef>
              <a:buClr>
                <a:srgbClr val="FFFFCC"/>
              </a:buClr>
              <a:buNone/>
            </a:pPr>
            <a:endParaRPr lang="en-US" altLang="ja-JP" sz="3200" dirty="0" smtClean="0">
              <a:latin typeface="EPSON 太角ゴシック体Ｂ" panose="020B0709000000000000" pitchFamily="49" charset="-128"/>
              <a:ea typeface="EPSON 太角ゴシック体Ｂ" panose="020B0709000000000000" pitchFamily="49" charset="-128"/>
            </a:endParaRPr>
          </a:p>
          <a:p>
            <a:pPr>
              <a:lnSpc>
                <a:spcPct val="100000"/>
              </a:lnSpc>
              <a:spcBef>
                <a:spcPct val="20000"/>
              </a:spcBef>
              <a:buClr>
                <a:srgbClr val="FFFFCC"/>
              </a:buClr>
              <a:buNone/>
            </a:pPr>
            <a:r>
              <a:rPr lang="en-US" altLang="ja-JP" sz="3200" dirty="0" smtClean="0">
                <a:latin typeface="EPSON 太角ゴシック体Ｂ" panose="020B0709000000000000" pitchFamily="49" charset="-128"/>
                <a:ea typeface="EPSON 太角ゴシック体Ｂ" panose="020B0709000000000000" pitchFamily="49" charset="-128"/>
              </a:rPr>
              <a:t>⑥</a:t>
            </a:r>
            <a:r>
              <a:rPr lang="ja-JP" altLang="en-US" sz="3200" u="sng" dirty="0">
                <a:latin typeface="EPSON 太角ゴシック体Ｂ" panose="020B0709000000000000" pitchFamily="49" charset="-128"/>
                <a:ea typeface="EPSON 太角ゴシック体Ｂ" panose="020B0709000000000000" pitchFamily="49" charset="-128"/>
              </a:rPr>
              <a:t>多数派が勝者</a:t>
            </a:r>
            <a:endParaRPr lang="ja-JP" altLang="en-US" sz="3200" dirty="0">
              <a:latin typeface="EPSON 太角ゴシック体Ｂ" panose="020B0709000000000000" pitchFamily="49" charset="-128"/>
              <a:ea typeface="EPSON 太角ゴシック体Ｂ" panose="020B0709000000000000" pitchFamily="49" charset="-128"/>
            </a:endParaRPr>
          </a:p>
          <a:p>
            <a:pPr>
              <a:lnSpc>
                <a:spcPct val="70000"/>
              </a:lnSpc>
              <a:spcBef>
                <a:spcPct val="20000"/>
              </a:spcBef>
              <a:buClr>
                <a:srgbClr val="FFFFCC"/>
              </a:buClr>
              <a:buNone/>
            </a:pPr>
            <a:r>
              <a:rPr lang="ja-JP" altLang="en-US" sz="3200" dirty="0">
                <a:latin typeface="EPSON 太角ゴシック体Ｂ" panose="020B0709000000000000" pitchFamily="49" charset="-128"/>
                <a:ea typeface="EPSON 太角ゴシック体Ｂ" panose="020B0709000000000000" pitchFamily="49" charset="-128"/>
              </a:rPr>
              <a:t>　　</a:t>
            </a:r>
            <a:r>
              <a:rPr lang="ja-JP" altLang="en-US" dirty="0">
                <a:latin typeface="EPSON 太角ゴシック体Ｂ" panose="020B0709000000000000" pitchFamily="49" charset="-128"/>
                <a:ea typeface="EPSON 太角ゴシック体Ｂ" panose="020B0709000000000000" pitchFamily="49" charset="-128"/>
              </a:rPr>
              <a:t>多数派→</a:t>
            </a:r>
            <a:r>
              <a:rPr lang="ja-JP" altLang="en-US" dirty="0">
                <a:solidFill>
                  <a:srgbClr val="0066FF"/>
                </a:solidFill>
                <a:latin typeface="EPSON 太角ゴシック体Ｂ" panose="020B0709000000000000" pitchFamily="49" charset="-128"/>
                <a:ea typeface="EPSON 太角ゴシック体Ｂ" panose="020B0709000000000000" pitchFamily="49" charset="-128"/>
              </a:rPr>
              <a:t>青</a:t>
            </a:r>
            <a:r>
              <a:rPr lang="ja-JP" altLang="en-US" dirty="0">
                <a:latin typeface="EPSON 太角ゴシック体Ｂ" panose="020B0709000000000000" pitchFamily="49" charset="-128"/>
                <a:ea typeface="EPSON 太角ゴシック体Ｂ" panose="020B0709000000000000" pitchFamily="49" charset="-128"/>
              </a:rPr>
              <a:t>の座布団カード１枚！</a:t>
            </a:r>
          </a:p>
          <a:p>
            <a:pPr>
              <a:lnSpc>
                <a:spcPct val="70000"/>
              </a:lnSpc>
              <a:spcBef>
                <a:spcPct val="20000"/>
              </a:spcBef>
              <a:buClr>
                <a:srgbClr val="FFFFCC"/>
              </a:buClr>
              <a:buNone/>
            </a:pPr>
            <a:r>
              <a:rPr kumimoji="0" lang="ja-JP" altLang="en-US" dirty="0">
                <a:latin typeface="EPSON 太角ゴシック体Ｂ" panose="020B0709000000000000" pitchFamily="49" charset="-128"/>
                <a:ea typeface="EPSON 太角ゴシック体Ｂ" panose="020B0709000000000000" pitchFamily="49" charset="-128"/>
              </a:rPr>
              <a:t>　　少数派→座布団なし</a:t>
            </a:r>
            <a:endParaRPr lang="ja-JP" altLang="en-US" dirty="0">
              <a:solidFill>
                <a:srgbClr val="FF0000"/>
              </a:solidFill>
              <a:latin typeface="EPSON 太角ゴシック体Ｂ" panose="020B0709000000000000" pitchFamily="49" charset="-128"/>
              <a:ea typeface="EPSON 太角ゴシック体Ｂ" panose="020B0709000000000000" pitchFamily="49" charset="-128"/>
            </a:endParaRPr>
          </a:p>
          <a:p>
            <a:pPr>
              <a:lnSpc>
                <a:spcPct val="100000"/>
              </a:lnSpc>
              <a:spcBef>
                <a:spcPct val="20000"/>
              </a:spcBef>
              <a:buClr>
                <a:srgbClr val="FFFFCC"/>
              </a:buClr>
              <a:buNone/>
            </a:pPr>
            <a:r>
              <a:rPr kumimoji="0" lang="ja-JP" altLang="en-US" sz="3200" u="sng" dirty="0">
                <a:latin typeface="EPSON 太角ゴシック体Ｂ" panose="020B0709000000000000" pitchFamily="49" charset="-128"/>
                <a:ea typeface="EPSON 太角ゴシック体Ｂ" panose="020B0709000000000000" pitchFamily="49" charset="-128"/>
              </a:rPr>
              <a:t>ただし、少数派がただ一人</a:t>
            </a:r>
            <a:r>
              <a:rPr kumimoji="0" lang="en-US" altLang="ja-JP" sz="3200" u="sng" dirty="0">
                <a:latin typeface="EPSON 太角ゴシック体Ｂ" panose="020B0709000000000000" pitchFamily="49" charset="-128"/>
                <a:ea typeface="EPSON 太角ゴシック体Ｂ" panose="020B0709000000000000" pitchFamily="49" charset="-128"/>
              </a:rPr>
              <a:t>…</a:t>
            </a:r>
          </a:p>
          <a:p>
            <a:pPr>
              <a:lnSpc>
                <a:spcPct val="70000"/>
              </a:lnSpc>
              <a:spcBef>
                <a:spcPct val="20000"/>
              </a:spcBef>
              <a:buClr>
                <a:srgbClr val="FFFFCC"/>
              </a:buClr>
              <a:buNone/>
            </a:pPr>
            <a:r>
              <a:rPr kumimoji="0" lang="ja-JP" altLang="en-US" sz="3200" dirty="0">
                <a:latin typeface="EPSON 太角ゴシック体Ｂ" panose="020B0709000000000000" pitchFamily="49" charset="-128"/>
                <a:ea typeface="EPSON 太角ゴシック体Ｂ" panose="020B0709000000000000" pitchFamily="49" charset="-128"/>
              </a:rPr>
              <a:t>　　</a:t>
            </a:r>
            <a:r>
              <a:rPr kumimoji="0" lang="ja-JP" altLang="en-US" dirty="0">
                <a:latin typeface="EPSON 太角ゴシック体Ｂ" panose="020B0709000000000000" pitchFamily="49" charset="-128"/>
                <a:ea typeface="EPSON 太角ゴシック体Ｂ" panose="020B0709000000000000" pitchFamily="49" charset="-128"/>
              </a:rPr>
              <a:t>その人→</a:t>
            </a:r>
            <a:r>
              <a:rPr kumimoji="0" lang="ja-JP" altLang="en-US" dirty="0">
                <a:solidFill>
                  <a:srgbClr val="CC9900"/>
                </a:solidFill>
                <a:latin typeface="EPSON 太角ゴシック体Ｂ" panose="020B0709000000000000" pitchFamily="49" charset="-128"/>
                <a:ea typeface="EPSON 太角ゴシック体Ｂ" panose="020B0709000000000000" pitchFamily="49" charset="-128"/>
              </a:rPr>
              <a:t>金</a:t>
            </a:r>
            <a:r>
              <a:rPr lang="ja-JP" altLang="en-US" dirty="0">
                <a:latin typeface="EPSON 太角ゴシック体Ｂ" panose="020B0709000000000000" pitchFamily="49" charset="-128"/>
                <a:ea typeface="EPSON 太角ゴシック体Ｂ" panose="020B0709000000000000" pitchFamily="49" charset="-128"/>
              </a:rPr>
              <a:t>の座布団カード１枚！</a:t>
            </a:r>
          </a:p>
          <a:p>
            <a:pPr>
              <a:lnSpc>
                <a:spcPct val="70000"/>
              </a:lnSpc>
              <a:spcBef>
                <a:spcPct val="20000"/>
              </a:spcBef>
              <a:buClr>
                <a:srgbClr val="FFFFCC"/>
              </a:buClr>
              <a:buNone/>
            </a:pPr>
            <a:r>
              <a:rPr lang="ja-JP" altLang="en-US" dirty="0">
                <a:latin typeface="EPSON 太角ゴシック体Ｂ" panose="020B0709000000000000" pitchFamily="49" charset="-128"/>
                <a:ea typeface="EPSON 太角ゴシック体Ｂ" panose="020B0709000000000000" pitchFamily="49" charset="-128"/>
              </a:rPr>
              <a:t>　　多数派→座布団なし</a:t>
            </a:r>
            <a:endParaRPr lang="ja-JP" altLang="en-US" dirty="0">
              <a:solidFill>
                <a:srgbClr val="FF0000"/>
              </a:solidFill>
              <a:latin typeface="EPSON 太角ゴシック体Ｂ" panose="020B0709000000000000" pitchFamily="49" charset="-128"/>
              <a:ea typeface="EPSON 太角ゴシック体Ｂ" panose="020B0709000000000000" pitchFamily="49" charset="-128"/>
            </a:endParaRPr>
          </a:p>
          <a:p>
            <a:pPr eaLnBrk="1" hangingPunct="1">
              <a:lnSpc>
                <a:spcPct val="100000"/>
              </a:lnSpc>
              <a:spcBef>
                <a:spcPct val="20000"/>
              </a:spcBef>
              <a:buClr>
                <a:srgbClr val="FFFFCC"/>
              </a:buClr>
              <a:buFontTx/>
              <a:buNone/>
            </a:pPr>
            <a:endParaRPr lang="en-US" altLang="ja-JP" sz="3200" dirty="0">
              <a:latin typeface="EPSON 太角ゴシック体Ｂ" panose="020B0709000000000000" pitchFamily="49" charset="-128"/>
              <a:ea typeface="EPSON 太角ゴシック体Ｂ" panose="020B0709000000000000" pitchFamily="49" charset="-128"/>
            </a:endParaRPr>
          </a:p>
        </p:txBody>
      </p:sp>
    </p:spTree>
    <p:extLst>
      <p:ext uri="{BB962C8B-B14F-4D97-AF65-F5344CB8AC3E}">
        <p14:creationId xmlns:p14="http://schemas.microsoft.com/office/powerpoint/2010/main" val="221544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latin typeface="HGS創英角ｺﾞｼｯｸUB" panose="020B0900000000000000" pitchFamily="50" charset="-128"/>
                <a:ea typeface="HGS創英角ｺﾞｼｯｸUB" panose="020B0900000000000000" pitchFamily="50" charset="-128"/>
              </a:rPr>
              <a:t>ゲームの手順 </a:t>
            </a:r>
            <a:r>
              <a:rPr lang="ja-JP" altLang="en-US" dirty="0" smtClean="0">
                <a:latin typeface="HGS創英角ｺﾞｼｯｸUB" panose="020B0900000000000000" pitchFamily="50" charset="-128"/>
                <a:ea typeface="HGS創英角ｺﾞｼｯｸUB" panose="020B0900000000000000" pitchFamily="50" charset="-128"/>
              </a:rPr>
              <a:t>３</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en-US" altLang="ja-JP" sz="3200" dirty="0">
                <a:latin typeface="EPSON 太角ゴシック体Ｂ" panose="020B0709000000000000" pitchFamily="49" charset="-128"/>
                <a:ea typeface="EPSON 太角ゴシック体Ｂ" panose="020B0709000000000000" pitchFamily="49" charset="-128"/>
              </a:rPr>
              <a:t>⑦</a:t>
            </a:r>
            <a:r>
              <a:rPr lang="ja-JP" altLang="en-US" sz="3200" dirty="0">
                <a:latin typeface="EPSON 太角ゴシック体Ｂ" panose="020B0709000000000000" pitchFamily="49" charset="-128"/>
                <a:ea typeface="EPSON 太角ゴシック体Ｂ" panose="020B0709000000000000" pitchFamily="49" charset="-128"/>
              </a:rPr>
              <a:t>班内でＹＥＳ･ＮＯの</a:t>
            </a:r>
            <a:r>
              <a:rPr lang="ja-JP" altLang="en-US" sz="3200" dirty="0">
                <a:solidFill>
                  <a:srgbClr val="FF0000"/>
                </a:solidFill>
                <a:latin typeface="EPSON 太角ゴシック体Ｂ" panose="020B0709000000000000" pitchFamily="49" charset="-128"/>
                <a:ea typeface="EPSON 太角ゴシック体Ｂ" panose="020B0709000000000000" pitchFamily="49" charset="-128"/>
              </a:rPr>
              <a:t>判断根拠</a:t>
            </a:r>
            <a:r>
              <a:rPr lang="ja-JP" altLang="en-US" sz="3200" dirty="0">
                <a:latin typeface="EPSON 太角ゴシック体Ｂ" panose="020B0709000000000000" pitchFamily="49" charset="-128"/>
                <a:ea typeface="EPSON 太角ゴシック体Ｂ" panose="020B0709000000000000" pitchFamily="49" charset="-128"/>
              </a:rPr>
              <a:t>を代表者から順番に発表・説明して下さい。</a:t>
            </a:r>
            <a:r>
              <a:rPr lang="en-US" altLang="ja-JP" sz="3200" dirty="0" smtClean="0">
                <a:latin typeface="EPSON 太角ゴシック体Ｂ" panose="020B0709000000000000" pitchFamily="49" charset="-128"/>
                <a:ea typeface="EPSON 太角ゴシック体Ｂ" panose="020B0709000000000000" pitchFamily="49" charset="-128"/>
              </a:rPr>
              <a:t>(</a:t>
            </a:r>
            <a:r>
              <a:rPr lang="ja-JP" altLang="en-US" sz="3200" dirty="0" smtClean="0">
                <a:latin typeface="EPSON 太角ゴシック体Ｂ" panose="020B0709000000000000" pitchFamily="49" charset="-128"/>
                <a:ea typeface="EPSON 太角ゴシック体Ｂ" panose="020B0709000000000000" pitchFamily="49" charset="-128"/>
              </a:rPr>
              <a:t>約５分</a:t>
            </a:r>
            <a:r>
              <a:rPr lang="en-US" altLang="ja-JP" sz="3200" dirty="0" smtClean="0">
                <a:latin typeface="EPSON 太角ゴシック体Ｂ" panose="020B0709000000000000" pitchFamily="49" charset="-128"/>
                <a:ea typeface="EPSON 太角ゴシック体Ｂ" panose="020B0709000000000000" pitchFamily="49" charset="-128"/>
              </a:rPr>
              <a:t>)</a:t>
            </a:r>
            <a:endParaRPr lang="ja-JP" altLang="en-US" sz="3200" dirty="0">
              <a:latin typeface="EPSON 太角ゴシック体Ｂ" panose="020B0709000000000000" pitchFamily="49" charset="-128"/>
              <a:ea typeface="EPSON 太角ゴシック体Ｂ" panose="020B0709000000000000" pitchFamily="49" charset="-128"/>
            </a:endParaRPr>
          </a:p>
          <a:p>
            <a:pPr marL="0" indent="0">
              <a:buNone/>
            </a:pPr>
            <a:endParaRPr lang="en-US" altLang="ja-JP" sz="3200" dirty="0">
              <a:latin typeface="EPSON 太角ゴシック体Ｂ" panose="020B0709000000000000" pitchFamily="49" charset="-128"/>
              <a:ea typeface="EPSON 太角ゴシック体Ｂ" panose="020B0709000000000000" pitchFamily="49" charset="-128"/>
            </a:endParaRPr>
          </a:p>
          <a:p>
            <a:pPr marL="0" indent="0">
              <a:buNone/>
            </a:pPr>
            <a:r>
              <a:rPr lang="en-US" altLang="ja-JP" sz="3200" dirty="0" smtClean="0">
                <a:latin typeface="EPSON 太角ゴシック体Ｂ" panose="020B0709000000000000" pitchFamily="49" charset="-128"/>
                <a:ea typeface="EPSON 太角ゴシック体Ｂ" panose="020B0709000000000000" pitchFamily="49" charset="-128"/>
              </a:rPr>
              <a:t>⑧</a:t>
            </a:r>
            <a:r>
              <a:rPr lang="ja-JP" altLang="en-US" sz="3200" dirty="0">
                <a:latin typeface="EPSON 太角ゴシック体Ｂ" panose="020B0709000000000000" pitchFamily="49" charset="-128"/>
                <a:ea typeface="EPSON 太角ゴシック体Ｂ" panose="020B0709000000000000" pitchFamily="49" charset="-128"/>
              </a:rPr>
              <a:t>指名された班の代表者は、班で出た意見を発表して下さい。</a:t>
            </a:r>
            <a:endParaRPr lang="ja-JP" altLang="en-US" sz="3200" dirty="0">
              <a:solidFill>
                <a:srgbClr val="FF0000"/>
              </a:solidFill>
              <a:latin typeface="EPSON 太角ゴシック体Ｂ" panose="020B0709000000000000" pitchFamily="49" charset="-128"/>
              <a:ea typeface="EPSON 太角ゴシック体Ｂ" panose="020B0709000000000000" pitchFamily="49" charset="-128"/>
            </a:endParaRPr>
          </a:p>
          <a:p>
            <a:endParaRPr lang="en-US" altLang="ja-JP" sz="3200" dirty="0" smtClean="0">
              <a:latin typeface="EPSON 太角ゴシック体Ｂ" panose="020B0709000000000000" pitchFamily="49" charset="-128"/>
              <a:ea typeface="EPSON 太角ゴシック体Ｂ" panose="020B0709000000000000" pitchFamily="49" charset="-128"/>
            </a:endParaRPr>
          </a:p>
          <a:p>
            <a:pPr marL="0" indent="0">
              <a:buNone/>
            </a:pPr>
            <a:r>
              <a:rPr lang="en-US" altLang="ja-JP" sz="3200" dirty="0" smtClean="0">
                <a:latin typeface="EPSON 太角ゴシック体Ｂ" panose="020B0709000000000000" pitchFamily="49" charset="-128"/>
                <a:ea typeface="EPSON 太角ゴシック体Ｂ" panose="020B0709000000000000" pitchFamily="49" charset="-128"/>
              </a:rPr>
              <a:t>⑨</a:t>
            </a:r>
            <a:r>
              <a:rPr lang="ja-JP" altLang="en-US" sz="3200" dirty="0">
                <a:latin typeface="EPSON 太角ゴシック体Ｂ" panose="020B0709000000000000" pitchFamily="49" charset="-128"/>
                <a:ea typeface="EPSON 太角ゴシック体Ｂ" panose="020B0709000000000000" pitchFamily="49" charset="-128"/>
              </a:rPr>
              <a:t>次の質問に移ります。</a:t>
            </a:r>
            <a:r>
              <a:rPr lang="en-US" altLang="ja-JP" sz="3200" dirty="0">
                <a:latin typeface="EPSON 太角ゴシック体Ｂ" panose="020B0709000000000000" pitchFamily="49" charset="-128"/>
                <a:ea typeface="EPSON 太角ゴシック体Ｂ" panose="020B0709000000000000" pitchFamily="49" charset="-128"/>
              </a:rPr>
              <a:t>(</a:t>
            </a:r>
            <a:r>
              <a:rPr lang="ja-JP" altLang="en-US" sz="3200" dirty="0">
                <a:latin typeface="EPSON 太角ゴシック体Ｂ" panose="020B0709000000000000" pitchFamily="49" charset="-128"/>
                <a:ea typeface="EPSON 太角ゴシック体Ｂ" panose="020B0709000000000000" pitchFamily="49" charset="-128"/>
              </a:rPr>
              <a:t>これを繰り返します）</a:t>
            </a:r>
            <a:endParaRPr lang="ja-JP" altLang="en-US" sz="3200" dirty="0">
              <a:solidFill>
                <a:srgbClr val="FF0000"/>
              </a:solidFill>
              <a:latin typeface="EPSON 太角ゴシック体Ｂ" panose="020B0709000000000000" pitchFamily="49" charset="-128"/>
              <a:ea typeface="EPSON 太角ゴシック体Ｂ" panose="020B0709000000000000" pitchFamily="49" charset="-128"/>
            </a:endParaRPr>
          </a:p>
          <a:p>
            <a:endParaRPr kumimoji="1" lang="ja-JP" altLang="en-US" sz="3200" dirty="0"/>
          </a:p>
        </p:txBody>
      </p:sp>
    </p:spTree>
    <p:extLst>
      <p:ext uri="{BB962C8B-B14F-4D97-AF65-F5344CB8AC3E}">
        <p14:creationId xmlns:p14="http://schemas.microsoft.com/office/powerpoint/2010/main" val="369733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実際にやっていきましょう！</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5797" y="1846263"/>
            <a:ext cx="6200732" cy="4022725"/>
          </a:xfrm>
        </p:spPr>
      </p:pic>
    </p:spTree>
    <p:extLst>
      <p:ext uri="{BB962C8B-B14F-4D97-AF65-F5344CB8AC3E}">
        <p14:creationId xmlns:p14="http://schemas.microsoft.com/office/powerpoint/2010/main" val="2962339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HGS創英角ｺﾞｼｯｸUB" panose="020B0900000000000000" pitchFamily="50" charset="-128"/>
                <a:ea typeface="HGS創英角ｺﾞｼｯｸUB" panose="020B0900000000000000" pitchFamily="50" charset="-128"/>
              </a:rPr>
              <a:t>あなたは家具を新調しました</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4000" dirty="0" smtClean="0">
                <a:latin typeface="EPSON 太角ゴシック体Ｂ" panose="020B0709000000000000" pitchFamily="49" charset="-128"/>
                <a:ea typeface="EPSON 太角ゴシック体Ｂ" panose="020B0709000000000000" pitchFamily="49" charset="-128"/>
              </a:rPr>
              <a:t>何度もショールームに通って吟味した家具をついに購入。しかし、大地震がきたら家具が倒れるかもしれない。</a:t>
            </a:r>
            <a:endParaRPr lang="en-US" altLang="ja-JP" sz="4000" dirty="0" smtClean="0">
              <a:latin typeface="EPSON 太角ゴシック体Ｂ" panose="020B0709000000000000" pitchFamily="49" charset="-128"/>
              <a:ea typeface="EPSON 太角ゴシック体Ｂ" panose="020B0709000000000000" pitchFamily="49" charset="-128"/>
            </a:endParaRPr>
          </a:p>
          <a:p>
            <a:endParaRPr lang="en-US" altLang="ja-JP" sz="4000" dirty="0" smtClean="0">
              <a:latin typeface="EPSON 太角ゴシック体Ｂ" panose="020B0709000000000000" pitchFamily="49" charset="-128"/>
              <a:ea typeface="EPSON 太角ゴシック体Ｂ" panose="020B0709000000000000" pitchFamily="49" charset="-128"/>
            </a:endParaRPr>
          </a:p>
          <a:p>
            <a:r>
              <a:rPr lang="ja-JP" altLang="en-US" sz="4000" dirty="0">
                <a:latin typeface="EPSON 太角ゴシック体Ｂ" panose="020B0709000000000000" pitchFamily="49" charset="-128"/>
                <a:ea typeface="EPSON 太角ゴシック体Ｂ" panose="020B0709000000000000" pitchFamily="49" charset="-128"/>
              </a:rPr>
              <a:t>格好は悪いが耐震金具を家具につける？</a:t>
            </a:r>
            <a:endParaRPr lang="en-US" altLang="ja-JP" sz="4000" dirty="0">
              <a:latin typeface="EPSON 太角ゴシック体Ｂ" panose="020B0709000000000000" pitchFamily="49" charset="-128"/>
              <a:ea typeface="EPSON 太角ゴシック体Ｂ" panose="020B0709000000000000" pitchFamily="49" charset="-128"/>
            </a:endParaRPr>
          </a:p>
          <a:p>
            <a:endParaRPr lang="en-US" altLang="ja-JP" dirty="0">
              <a:latin typeface="EPSON 太角ゴシック体Ｂ" panose="020B0709000000000000" pitchFamily="49" charset="-128"/>
              <a:ea typeface="EPSON 太角ゴシック体Ｂ" panose="020B0709000000000000" pitchFamily="49" charset="-128"/>
            </a:endParaRPr>
          </a:p>
        </p:txBody>
      </p:sp>
      <p:sp>
        <p:nvSpPr>
          <p:cNvPr id="4" name="角丸四角形 3"/>
          <p:cNvSpPr/>
          <p:nvPr/>
        </p:nvSpPr>
        <p:spPr bwMode="auto">
          <a:xfrm>
            <a:off x="634613" y="5362429"/>
            <a:ext cx="4435475" cy="1091032"/>
          </a:xfrm>
          <a:prstGeom prst="roundRect">
            <a:avLst/>
          </a:prstGeom>
          <a:solidFill>
            <a:srgbClr val="8FAADC"/>
          </a:solidFill>
          <a:ln w="79375">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7200" dirty="0">
              <a:solidFill>
                <a:schemeClr val="tx1"/>
              </a:solidFill>
              <a:latin typeface="EPSON Pゴシック W6" panose="02000600000000000000" pitchFamily="2" charset="-128"/>
              <a:ea typeface="EPSON Pゴシック W6" panose="02000600000000000000" pitchFamily="2" charset="-128"/>
            </a:endParaRPr>
          </a:p>
        </p:txBody>
      </p:sp>
      <p:sp>
        <p:nvSpPr>
          <p:cNvPr id="5" name="角丸四角形 4"/>
          <p:cNvSpPr/>
          <p:nvPr/>
        </p:nvSpPr>
        <p:spPr bwMode="auto">
          <a:xfrm>
            <a:off x="7687676" y="5362429"/>
            <a:ext cx="3890962" cy="1129502"/>
          </a:xfrm>
          <a:prstGeom prst="roundRect">
            <a:avLst/>
          </a:prstGeom>
          <a:solidFill>
            <a:srgbClr val="FF99CC"/>
          </a:solidFill>
          <a:ln w="79375">
            <a:no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7200" dirty="0">
              <a:solidFill>
                <a:schemeClr val="tx1"/>
              </a:solidFill>
              <a:latin typeface="EPSON Pゴシック W6" panose="02000600000000000000" pitchFamily="2" charset="-128"/>
              <a:ea typeface="EPSON Pゴシック W6" panose="02000600000000000000" pitchFamily="2" charset="-128"/>
            </a:endParaRPr>
          </a:p>
        </p:txBody>
      </p:sp>
      <p:pic>
        <p:nvPicPr>
          <p:cNvPr id="6" name="図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3441" y="5066311"/>
            <a:ext cx="1189448" cy="156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738" y="5066312"/>
            <a:ext cx="1173899" cy="156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1335106" y="5542459"/>
            <a:ext cx="2982507" cy="769441"/>
          </a:xfrm>
          <a:prstGeom prst="rect">
            <a:avLst/>
          </a:prstGeom>
          <a:noFill/>
        </p:spPr>
        <p:txBody>
          <a:bodyPr wrap="square" rtlCol="0">
            <a:spAutoFit/>
          </a:bodyPr>
          <a:lstStyle/>
          <a:p>
            <a:pPr>
              <a:spcBef>
                <a:spcPct val="0"/>
              </a:spcBef>
            </a:pPr>
            <a:r>
              <a:rPr lang="ja-JP" altLang="en-US" sz="44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つけ</a:t>
            </a:r>
            <a:r>
              <a:rPr lang="ja-JP" altLang="en-US" sz="44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る</a:t>
            </a:r>
          </a:p>
        </p:txBody>
      </p:sp>
      <p:sp>
        <p:nvSpPr>
          <p:cNvPr id="9" name="テキスト ボックス 8"/>
          <p:cNvSpPr txBox="1"/>
          <p:nvPr/>
        </p:nvSpPr>
        <p:spPr>
          <a:xfrm>
            <a:off x="8076433" y="5542459"/>
            <a:ext cx="3050537" cy="769441"/>
          </a:xfrm>
          <a:prstGeom prst="rect">
            <a:avLst/>
          </a:prstGeom>
          <a:noFill/>
        </p:spPr>
        <p:txBody>
          <a:bodyPr wrap="square" rtlCol="0">
            <a:spAutoFit/>
          </a:bodyPr>
          <a:lstStyle/>
          <a:p>
            <a:pPr algn="ctr">
              <a:spcBef>
                <a:spcPct val="0"/>
              </a:spcBef>
            </a:pPr>
            <a:r>
              <a:rPr lang="ja-JP" altLang="en-US" sz="4400" dirty="0" smtClean="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つけな</a:t>
            </a:r>
            <a:r>
              <a:rPr lang="ja-JP" altLang="en-US" sz="4400" dirty="0">
                <a:latin typeface="EPSON 太角ゴシック体Ｂ" panose="020B0709000000000000" pitchFamily="49" charset="-128"/>
                <a:ea typeface="EPSON 太角ゴシック体Ｂ" panose="020B0709000000000000" pitchFamily="49" charset="-128"/>
                <a:cs typeface="Times New Roman" panose="02020603050405020304" pitchFamily="18" charset="0"/>
              </a:rPr>
              <a:t>い</a:t>
            </a:r>
          </a:p>
        </p:txBody>
      </p:sp>
    </p:spTree>
    <p:extLst>
      <p:ext uri="{BB962C8B-B14F-4D97-AF65-F5344CB8AC3E}">
        <p14:creationId xmlns:p14="http://schemas.microsoft.com/office/powerpoint/2010/main" val="1727869266"/>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811</TotalTime>
  <Words>3389</Words>
  <Application>Microsoft Office PowerPoint</Application>
  <PresentationFormat>ワイド画面</PresentationFormat>
  <Paragraphs>287</Paragraphs>
  <Slides>19</Slides>
  <Notes>19</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19</vt:i4>
      </vt:variant>
    </vt:vector>
  </HeadingPairs>
  <TitlesOfParts>
    <vt:vector size="35" baseType="lpstr">
      <vt:lpstr>EPSON Pゴシック W6</vt:lpstr>
      <vt:lpstr>EPSON Pゴシック W7</vt:lpstr>
      <vt:lpstr>EPSON 太角ゴシック体Ｂ</vt:lpstr>
      <vt:lpstr>HGP創英角ｺﾞｼｯｸUB</vt:lpstr>
      <vt:lpstr>HGS創英角ｺﾞｼｯｸUB</vt:lpstr>
      <vt:lpstr>HG丸ｺﾞｼｯｸM-PRO</vt:lpstr>
      <vt:lpstr>HG創英角ﾎﾟｯﾌﾟ体</vt:lpstr>
      <vt:lpstr>ＭＳ Ｐゴシック</vt:lpstr>
      <vt:lpstr>ＭＳ Ｐ明朝</vt:lpstr>
      <vt:lpstr>メイリオ</vt:lpstr>
      <vt:lpstr>游ゴシック</vt:lpstr>
      <vt:lpstr>Arial</vt:lpstr>
      <vt:lpstr>Calibri</vt:lpstr>
      <vt:lpstr>Calibri Light</vt:lpstr>
      <vt:lpstr>Times New Roman</vt:lpstr>
      <vt:lpstr>レトロスペクト</vt:lpstr>
      <vt:lpstr>クロスロード</vt:lpstr>
      <vt:lpstr>「クロスロード」とは？ </vt:lpstr>
      <vt:lpstr>ポイント</vt:lpstr>
      <vt:lpstr>ゲームの準備 </vt:lpstr>
      <vt:lpstr>ゲームの手順 １</vt:lpstr>
      <vt:lpstr>ゲームの手順 ２</vt:lpstr>
      <vt:lpstr>ゲームの手順 ３</vt:lpstr>
      <vt:lpstr>実際にやっていきましょう！</vt:lpstr>
      <vt:lpstr>あなたは家具を新調しました</vt:lpstr>
      <vt:lpstr>● 阪神淡路大震災では・・ </vt:lpstr>
      <vt:lpstr>● 倒れないようにする </vt:lpstr>
      <vt:lpstr>● 倒れるのは仕方ない </vt:lpstr>
      <vt:lpstr>● 倒れるのは仕方ない </vt:lpstr>
      <vt:lpstr>● 割れるのは仕方ない </vt:lpstr>
      <vt:lpstr>家族と一緒に避難所へ行きました</vt:lpstr>
      <vt:lpstr>● 非常持出品 </vt:lpstr>
      <vt:lpstr>あなたは防災アプリに登録しました</vt:lpstr>
      <vt:lpstr>● 情報収集手段の種類 </vt:lpstr>
      <vt:lpstr>● 情報収集手段 </vt:lpstr>
    </vt:vector>
  </TitlesOfParts>
  <Company>西宮市役所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クロスロード</dc:title>
  <dc:creator>西宮市役所</dc:creator>
  <cp:lastModifiedBy>西宮市役所</cp:lastModifiedBy>
  <cp:revision>70</cp:revision>
  <dcterms:created xsi:type="dcterms:W3CDTF">2022-09-14T01:01:05Z</dcterms:created>
  <dcterms:modified xsi:type="dcterms:W3CDTF">2022-09-29T07:36:48Z</dcterms:modified>
</cp:coreProperties>
</file>