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4" r:id="rId3"/>
    <p:sldId id="267" r:id="rId4"/>
    <p:sldId id="268" r:id="rId5"/>
    <p:sldId id="269" r:id="rId6"/>
    <p:sldId id="270" r:id="rId7"/>
    <p:sldId id="271" r:id="rId8"/>
  </p:sldIdLst>
  <p:sldSz cx="12801600" cy="9601200" type="A3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65" autoAdjust="0"/>
    <p:restoredTop sz="94660" autoAdjust="0"/>
  </p:normalViewPr>
  <p:slideViewPr>
    <p:cSldViewPr>
      <p:cViewPr varScale="1">
        <p:scale>
          <a:sx n="63" d="100"/>
          <a:sy n="63" d="100"/>
        </p:scale>
        <p:origin x="1020" y="90"/>
      </p:cViewPr>
      <p:guideLst>
        <p:guide orient="horz" pos="3014"/>
        <p:guide pos="4032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413" cy="49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1" tIns="47412" rIns="94821" bIns="47412" numCol="1" anchor="t" anchorCtr="0" compatLnSpc="1">
            <a:prstTxWarp prst="textNoShape">
              <a:avLst/>
            </a:prstTxWarp>
          </a:bodyPr>
          <a:lstStyle>
            <a:lvl1pPr defTabSz="948378" eaLnBrk="1" hangingPunct="1">
              <a:defRPr sz="11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3" y="1"/>
            <a:ext cx="2919413" cy="49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1" tIns="47412" rIns="94821" bIns="47412" numCol="1" anchor="t" anchorCtr="0" compatLnSpc="1">
            <a:prstTxWarp prst="textNoShape">
              <a:avLst/>
            </a:prstTxWarp>
          </a:bodyPr>
          <a:lstStyle>
            <a:lvl1pPr algn="r" defTabSz="948378" eaLnBrk="1" hangingPunct="1">
              <a:defRPr sz="11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72601"/>
            <a:ext cx="2919413" cy="49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1" tIns="47412" rIns="94821" bIns="47412" numCol="1" anchor="b" anchorCtr="0" compatLnSpc="1">
            <a:prstTxWarp prst="textNoShape">
              <a:avLst/>
            </a:prstTxWarp>
          </a:bodyPr>
          <a:lstStyle>
            <a:lvl1pPr defTabSz="948378" eaLnBrk="1" hangingPunct="1">
              <a:defRPr sz="11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3" y="9372601"/>
            <a:ext cx="2919413" cy="49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1" tIns="47412" rIns="94821" bIns="47412" numCol="1" anchor="b" anchorCtr="0" compatLnSpc="1">
            <a:prstTxWarp prst="textNoShape">
              <a:avLst/>
            </a:prstTxWarp>
          </a:bodyPr>
          <a:lstStyle>
            <a:lvl1pPr algn="r" defTabSz="947517" eaLnBrk="1" hangingPunct="1">
              <a:defRPr sz="1100"/>
            </a:lvl1pPr>
          </a:lstStyle>
          <a:p>
            <a:pPr>
              <a:defRPr/>
            </a:pPr>
            <a:fld id="{779380AF-DEEC-4E7E-9061-28EAA453F66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435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413" cy="49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807" tIns="31403" rIns="62807" bIns="31403" numCol="1" anchor="t" anchorCtr="0" compatLnSpc="1">
            <a:prstTxWarp prst="textNoShape">
              <a:avLst/>
            </a:prstTxWarp>
          </a:bodyPr>
          <a:lstStyle>
            <a:lvl1pPr defTabSz="627693" eaLnBrk="1" hangingPunct="1">
              <a:defRPr sz="9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1"/>
            <a:ext cx="2919412" cy="49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807" tIns="31403" rIns="62807" bIns="31403" numCol="1" anchor="t" anchorCtr="0" compatLnSpc="1">
            <a:prstTxWarp prst="textNoShape">
              <a:avLst/>
            </a:prstTxWarp>
          </a:bodyPr>
          <a:lstStyle>
            <a:lvl1pPr algn="r" defTabSz="627693" eaLnBrk="1" hangingPunct="1">
              <a:defRPr sz="9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90" y="4686301"/>
            <a:ext cx="5387975" cy="444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807" tIns="31403" rIns="62807" bIns="314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371014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807" tIns="31403" rIns="62807" bIns="31403" numCol="1" anchor="b" anchorCtr="0" compatLnSpc="1">
            <a:prstTxWarp prst="textNoShape">
              <a:avLst/>
            </a:prstTxWarp>
          </a:bodyPr>
          <a:lstStyle>
            <a:lvl1pPr defTabSz="627693" eaLnBrk="1" hangingPunct="1">
              <a:defRPr sz="9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4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807" tIns="31403" rIns="62807" bIns="31403" numCol="1" anchor="b" anchorCtr="0" compatLnSpc="1">
            <a:prstTxWarp prst="textNoShape">
              <a:avLst/>
            </a:prstTxWarp>
          </a:bodyPr>
          <a:lstStyle>
            <a:lvl1pPr algn="r" defTabSz="626916" eaLnBrk="1" hangingPunct="1">
              <a:defRPr sz="900"/>
            </a:lvl1pPr>
          </a:lstStyle>
          <a:p>
            <a:pPr>
              <a:defRPr/>
            </a:pPr>
            <a:fld id="{E46A4721-4681-4FE1-B13F-26260CAD68A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853638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26916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777" indent="-285684" defTabSz="626916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2734" indent="-228547" defTabSz="626916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599826" indent="-228547" defTabSz="626916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6920" indent="-228547" defTabSz="626916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014" indent="-228547" defTabSz="626916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107" indent="-228547" defTabSz="626916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8201" indent="-228547" defTabSz="626916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5294" indent="-228547" defTabSz="626916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C963A1CE-7028-4CCF-867E-161C2001A742}" type="slidenum">
              <a:rPr lang="en-US" altLang="ja-JP" sz="900"/>
              <a:pPr/>
              <a:t>1</a:t>
            </a:fld>
            <a:endParaRPr lang="en-US" altLang="ja-JP" sz="9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ea typeface="ＭＳ Ｐ明朝" pitchFamily="1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60438" y="2982913"/>
            <a:ext cx="10880725" cy="2057400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20875" y="5440363"/>
            <a:ext cx="8959850" cy="24542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0F215-AB2E-487D-88E1-9927E9F1C80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11771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D86E1-6076-47EE-87A2-AA7F0AA6305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81055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21775" y="854075"/>
            <a:ext cx="2719388" cy="76803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60438" y="854075"/>
            <a:ext cx="8008937" cy="76803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8888D-C9FD-4840-9459-A54050AC6EC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719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14E37-3A14-417B-A22C-E04141A3305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050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11238" y="6169025"/>
            <a:ext cx="10880725" cy="19081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011238" y="4068763"/>
            <a:ext cx="10880725" cy="21002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CE631-8F8D-45A3-99A6-C244F414F5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6377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60438" y="2773363"/>
            <a:ext cx="5364162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477000" y="2773363"/>
            <a:ext cx="5364163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8465F-87BA-4FD5-BAD9-2682E5AB98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0532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9763" y="384175"/>
            <a:ext cx="11522075" cy="16002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39763" y="2149475"/>
            <a:ext cx="5656262" cy="895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39763" y="3044825"/>
            <a:ext cx="5656262" cy="5532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502400" y="2149475"/>
            <a:ext cx="5659438" cy="895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502400" y="3044825"/>
            <a:ext cx="5659438" cy="5532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564F0-45D0-4B3E-B7A5-6A5EDC8EA4D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80746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D4537-004F-4FA2-B57F-0597F78DA61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045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F52EF-35D5-4B31-B0B7-7D901171020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033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9763" y="382588"/>
            <a:ext cx="4211637" cy="16271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005388" y="382588"/>
            <a:ext cx="7156450" cy="8194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39763" y="2009775"/>
            <a:ext cx="4211637" cy="65674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1E227-D072-40BC-A26A-BF361F02695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7443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09838" y="6721475"/>
            <a:ext cx="7680325" cy="7921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509838" y="857250"/>
            <a:ext cx="7680325" cy="57610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509838" y="7513638"/>
            <a:ext cx="7680325" cy="1127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C4785-3780-4EEF-B0DB-BF68C195E0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4490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60438" y="854075"/>
            <a:ext cx="108807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00" tIns="64000" rIns="128000" bIns="64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60438" y="2773363"/>
            <a:ext cx="10880725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00" tIns="64000" rIns="128000" bIns="64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0438" y="8747125"/>
            <a:ext cx="266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8000" tIns="64000" rIns="128000" bIns="6400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73563" y="8747125"/>
            <a:ext cx="4054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8000" tIns="64000" rIns="128000" bIns="640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74163" y="8747125"/>
            <a:ext cx="266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8000" tIns="64000" rIns="128000" bIns="640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pPr>
              <a:defRPr/>
            </a:pPr>
            <a:fld id="{338A52BA-E6FF-4C84-A70D-1BFA7928393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Times New Roman" pitchFamily="18" charset="0"/>
          <a:ea typeface="ＭＳ Ｐゴシック" charset="-128"/>
        </a:defRPr>
      </a:lvl2pPr>
      <a:lvl3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Times New Roman" pitchFamily="18" charset="0"/>
          <a:ea typeface="ＭＳ Ｐゴシック" charset="-128"/>
        </a:defRPr>
      </a:lvl3pPr>
      <a:lvl4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Times New Roman" pitchFamily="18" charset="0"/>
          <a:ea typeface="ＭＳ Ｐゴシック" charset="-128"/>
        </a:defRPr>
      </a:lvl4pPr>
      <a:lvl5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Times New Roman" pitchFamily="18" charset="0"/>
          <a:ea typeface="ＭＳ Ｐゴシック" charset="-128"/>
        </a:defRPr>
      </a:lvl5pPr>
      <a:lvl6pPr marL="4572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Times New Roman" pitchFamily="18" charset="0"/>
          <a:ea typeface="ＭＳ Ｐゴシック" charset="-128"/>
        </a:defRPr>
      </a:lvl6pPr>
      <a:lvl7pPr marL="9144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Times New Roman" pitchFamily="18" charset="0"/>
          <a:ea typeface="ＭＳ Ｐゴシック" charset="-128"/>
        </a:defRPr>
      </a:lvl7pPr>
      <a:lvl8pPr marL="13716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Times New Roman" pitchFamily="18" charset="0"/>
          <a:ea typeface="ＭＳ Ｐゴシック" charset="-128"/>
        </a:defRPr>
      </a:lvl8pPr>
      <a:lvl9pPr marL="18288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Times New Roman" pitchFamily="18" charset="0"/>
          <a:ea typeface="ＭＳ Ｐゴシック" charset="-128"/>
        </a:defRPr>
      </a:lvl9pPr>
    </p:titleStyle>
    <p:bodyStyle>
      <a:lvl1pPr marL="481013" indent="-481013" algn="l" defTabSz="1279525" rtl="0" eaLnBrk="0" fontAlgn="base" hangingPunct="0">
        <a:spcBef>
          <a:spcPct val="20000"/>
        </a:spcBef>
        <a:spcAft>
          <a:spcPct val="0"/>
        </a:spcAft>
        <a:buChar char="•"/>
        <a:defRPr kumimoji="1" sz="4500">
          <a:solidFill>
            <a:schemeClr val="tx1"/>
          </a:solidFill>
          <a:latin typeface="+mn-lt"/>
          <a:ea typeface="+mn-ea"/>
          <a:cs typeface="+mn-cs"/>
        </a:defRPr>
      </a:lvl1pPr>
      <a:lvl2pPr marL="1039813" indent="-400050" algn="l" defTabSz="1279525" rtl="0" eaLnBrk="0" fontAlgn="base" hangingPunct="0">
        <a:spcBef>
          <a:spcPct val="20000"/>
        </a:spcBef>
        <a:spcAft>
          <a:spcPct val="0"/>
        </a:spcAft>
        <a:buChar char="–"/>
        <a:defRPr kumimoji="1" sz="3900">
          <a:solidFill>
            <a:schemeClr val="tx1"/>
          </a:solidFill>
          <a:latin typeface="+mn-lt"/>
          <a:ea typeface="+mn-ea"/>
        </a:defRPr>
      </a:lvl2pPr>
      <a:lvl3pPr marL="1600200" indent="-320675" algn="l" defTabSz="1279525" rtl="0" eaLnBrk="0" fontAlgn="base" hangingPunct="0">
        <a:spcBef>
          <a:spcPct val="20000"/>
        </a:spcBef>
        <a:spcAft>
          <a:spcPct val="0"/>
        </a:spcAft>
        <a:buChar char="•"/>
        <a:defRPr kumimoji="1" sz="3400">
          <a:solidFill>
            <a:schemeClr val="tx1"/>
          </a:solidFill>
          <a:latin typeface="+mn-lt"/>
          <a:ea typeface="+mn-ea"/>
        </a:defRPr>
      </a:lvl3pPr>
      <a:lvl4pPr marL="2239963" indent="-319088" algn="l" defTabSz="1279525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4pPr>
      <a:lvl5pPr marL="2879725" indent="-319088" algn="l" defTabSz="1279525" rtl="0" eaLnBrk="0" fontAlgn="base" hangingPunct="0">
        <a:spcBef>
          <a:spcPct val="20000"/>
        </a:spcBef>
        <a:spcAft>
          <a:spcPct val="0"/>
        </a:spcAft>
        <a:buChar char="»"/>
        <a:defRPr kumimoji="1" sz="2800">
          <a:solidFill>
            <a:schemeClr val="tx1"/>
          </a:solidFill>
          <a:latin typeface="+mn-lt"/>
          <a:ea typeface="+mn-ea"/>
        </a:defRPr>
      </a:lvl5pPr>
      <a:lvl6pPr marL="3336925" indent="-319088" algn="l" defTabSz="1279525" rtl="0" fontAlgn="base">
        <a:spcBef>
          <a:spcPct val="20000"/>
        </a:spcBef>
        <a:spcAft>
          <a:spcPct val="0"/>
        </a:spcAft>
        <a:buChar char="»"/>
        <a:defRPr kumimoji="1" sz="2800">
          <a:solidFill>
            <a:schemeClr val="tx1"/>
          </a:solidFill>
          <a:latin typeface="+mn-lt"/>
          <a:ea typeface="+mn-ea"/>
        </a:defRPr>
      </a:lvl6pPr>
      <a:lvl7pPr marL="3794125" indent="-319088" algn="l" defTabSz="1279525" rtl="0" fontAlgn="base">
        <a:spcBef>
          <a:spcPct val="20000"/>
        </a:spcBef>
        <a:spcAft>
          <a:spcPct val="0"/>
        </a:spcAft>
        <a:buChar char="»"/>
        <a:defRPr kumimoji="1" sz="2800">
          <a:solidFill>
            <a:schemeClr val="tx1"/>
          </a:solidFill>
          <a:latin typeface="+mn-lt"/>
          <a:ea typeface="+mn-ea"/>
        </a:defRPr>
      </a:lvl7pPr>
      <a:lvl8pPr marL="4251325" indent="-319088" algn="l" defTabSz="1279525" rtl="0" fontAlgn="base">
        <a:spcBef>
          <a:spcPct val="20000"/>
        </a:spcBef>
        <a:spcAft>
          <a:spcPct val="0"/>
        </a:spcAft>
        <a:buChar char="»"/>
        <a:defRPr kumimoji="1" sz="2800">
          <a:solidFill>
            <a:schemeClr val="tx1"/>
          </a:solidFill>
          <a:latin typeface="+mn-lt"/>
          <a:ea typeface="+mn-ea"/>
        </a:defRPr>
      </a:lvl8pPr>
      <a:lvl9pPr marL="4708525" indent="-319088" algn="l" defTabSz="1279525" rtl="0" fontAlgn="base">
        <a:spcBef>
          <a:spcPct val="20000"/>
        </a:spcBef>
        <a:spcAft>
          <a:spcPct val="0"/>
        </a:spcAft>
        <a:buChar char="»"/>
        <a:defRPr kumimoji="1" sz="2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2"/>
          <p:cNvSpPr txBox="1">
            <a:spLocks noChangeArrowheads="1"/>
          </p:cNvSpPr>
          <p:nvPr/>
        </p:nvSpPr>
        <p:spPr bwMode="auto">
          <a:xfrm>
            <a:off x="2296344" y="839788"/>
            <a:ext cx="8474075" cy="118370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74981" tIns="37490" rIns="74981" bIns="37490">
            <a:spAutoFit/>
          </a:bodyPr>
          <a:lstStyle>
            <a:lvl1pPr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/>
            <a:endParaRPr lang="en-US" altLang="ja-JP" sz="2400" dirty="0">
              <a:latin typeface="HGPｺﾞｼｯｸE" pitchFamily="50" charset="-128"/>
              <a:ea typeface="HGPｺﾞｼｯｸE" pitchFamily="50" charset="-128"/>
            </a:endParaRPr>
          </a:p>
          <a:p>
            <a:pPr algn="ctr"/>
            <a:r>
              <a:rPr lang="ja-JP" altLang="en-US" sz="2400" dirty="0">
                <a:latin typeface="HGPｺﾞｼｯｸE" pitchFamily="50" charset="-128"/>
                <a:ea typeface="HGPｺﾞｼｯｸE" pitchFamily="50" charset="-128"/>
              </a:rPr>
              <a:t>主治医意見書作成ツール入力の</a:t>
            </a:r>
            <a:r>
              <a:rPr lang="ja-JP" altLang="ja-JP" sz="2400" dirty="0">
                <a:latin typeface="HGPｺﾞｼｯｸE" pitchFamily="50" charset="-128"/>
                <a:ea typeface="HGPｺﾞｼｯｸE" pitchFamily="50" charset="-128"/>
              </a:rPr>
              <a:t>手引き</a:t>
            </a:r>
            <a:endParaRPr lang="en-US" altLang="ja-JP" sz="2400" dirty="0">
              <a:latin typeface="HGPｺﾞｼｯｸE" pitchFamily="50" charset="-128"/>
              <a:ea typeface="HGPｺﾞｼｯｸE" pitchFamily="50" charset="-128"/>
            </a:endParaRPr>
          </a:p>
          <a:p>
            <a:pPr algn="ctr"/>
            <a:endParaRPr lang="en-US" altLang="ja-JP" sz="2400" dirty="0"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2052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78E7F3AA-D8A6-4303-9A4B-FB2419CAE418}" type="slidenum">
              <a:rPr lang="en-US" altLang="ja-JP" smtClean="0"/>
              <a:pPr/>
              <a:t>1</a:t>
            </a:fld>
            <a:endParaRPr lang="en-US" altLang="ja-JP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72208" y="3031715"/>
            <a:ext cx="3194050" cy="3825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74981" tIns="37490" rIns="74981" bIns="37490">
            <a:spAutoFit/>
          </a:bodyPr>
          <a:lstStyle>
            <a:lvl1pPr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注意事項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280824" y="4080520"/>
            <a:ext cx="10226675" cy="29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981" tIns="37490" rIns="74981" bIns="37490">
            <a:spAutoFit/>
          </a:bodyPr>
          <a:lstStyle>
            <a:lvl1pPr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>
              <a:defRPr/>
            </a:pPr>
            <a:r>
              <a:rPr lang="ja-JP" altLang="ja-JP" dirty="0">
                <a:latin typeface="HGPｺﾞｼｯｸE" pitchFamily="50" charset="-128"/>
                <a:ea typeface="HGPｺﾞｼｯｸE" pitchFamily="50" charset="-128"/>
              </a:rPr>
              <a:t>・印刷は</a:t>
            </a: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必ず</a:t>
            </a:r>
            <a:r>
              <a:rPr lang="ja-JP" altLang="ja-JP" dirty="0">
                <a:latin typeface="HGPｺﾞｼｯｸE" pitchFamily="50" charset="-128"/>
                <a:ea typeface="HGPｺﾞｼｯｸE" pitchFamily="50" charset="-128"/>
              </a:rPr>
              <a:t>片面</a:t>
            </a: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ずつ</a:t>
            </a:r>
            <a:r>
              <a:rPr lang="ja-JP" altLang="ja-JP" dirty="0">
                <a:latin typeface="HGPｺﾞｼｯｸE" pitchFamily="50" charset="-128"/>
                <a:ea typeface="HGPｺﾞｼｯｸE" pitchFamily="50" charset="-128"/>
              </a:rPr>
              <a:t>印刷してください（両面印刷は不可）</a:t>
            </a: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。</a:t>
            </a:r>
            <a:endParaRPr lang="ja-JP" altLang="ja-JP" dirty="0">
              <a:latin typeface="HGPｺﾞｼｯｸE" pitchFamily="50" charset="-128"/>
              <a:ea typeface="HGPｺﾞｼｯｸE" pitchFamily="50" charset="-128"/>
            </a:endParaRPr>
          </a:p>
          <a:p>
            <a:pPr>
              <a:defRPr/>
            </a:pP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・主治医意見書作成ツールの設定は変更しないでください。（セルの書式設定を除く）</a:t>
            </a:r>
            <a:endParaRPr lang="en-US" altLang="ja-JP" dirty="0">
              <a:latin typeface="HGPｺﾞｼｯｸE" pitchFamily="50" charset="-128"/>
              <a:ea typeface="HGPｺﾞｼｯｸE" pitchFamily="50" charset="-128"/>
            </a:endParaRPr>
          </a:p>
          <a:p>
            <a:pPr>
              <a:defRPr/>
            </a:pP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・印刷後に必ず内容を確認し、入力部分が切れてしまい、全てが印刷されていない場合は、</a:t>
            </a:r>
            <a:endParaRPr lang="en-US" altLang="ja-JP" dirty="0">
              <a:latin typeface="HGPｺﾞｼｯｸE" pitchFamily="50" charset="-128"/>
              <a:ea typeface="HGPｺﾞｼｯｸE" pitchFamily="50" charset="-128"/>
            </a:endParaRPr>
          </a:p>
          <a:p>
            <a:pPr>
              <a:defRPr/>
            </a:pP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　セル内で改行をするか、フォントサイズを小さくするなどして、入力内容が全て印刷されるよう</a:t>
            </a:r>
            <a:endParaRPr lang="en-US" altLang="ja-JP" dirty="0">
              <a:latin typeface="HGPｺﾞｼｯｸE" pitchFamily="50" charset="-128"/>
              <a:ea typeface="HGPｺﾞｼｯｸE" pitchFamily="50" charset="-128"/>
            </a:endParaRPr>
          </a:p>
          <a:p>
            <a:pPr>
              <a:defRPr/>
            </a:pP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　にお願いします。</a:t>
            </a:r>
            <a:endParaRPr lang="en-US" altLang="ja-JP" dirty="0">
              <a:latin typeface="HGPｺﾞｼｯｸE" pitchFamily="50" charset="-128"/>
              <a:ea typeface="HGPｺﾞｼｯｸE" pitchFamily="50" charset="-128"/>
            </a:endParaRPr>
          </a:p>
          <a:p>
            <a:pPr>
              <a:defRPr/>
            </a:pP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・医師氏名（自署）について、氏名を入力・印刷した場合は、必ず氏名の横に</a:t>
            </a:r>
            <a:r>
              <a:rPr lang="ja-JP" altLang="en-US" sz="2400" b="1" u="sng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押印</a:t>
            </a: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いただくよう</a:t>
            </a:r>
            <a:endParaRPr lang="en-US" altLang="ja-JP" dirty="0">
              <a:latin typeface="HGPｺﾞｼｯｸE" pitchFamily="50" charset="-128"/>
              <a:ea typeface="HGPｺﾞｼｯｸE" pitchFamily="50" charset="-128"/>
            </a:endParaRPr>
          </a:p>
          <a:p>
            <a:pPr>
              <a:defRPr/>
            </a:pPr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　お願いします。</a:t>
            </a:r>
            <a:endParaRPr lang="en-US" altLang="ja-JP" dirty="0">
              <a:latin typeface="HGPｺﾞｼｯｸE" pitchFamily="50" charset="-128"/>
              <a:ea typeface="HGPｺﾞｼｯｸE" pitchFamily="50" charset="-128"/>
            </a:endParaRPr>
          </a:p>
          <a:p>
            <a:pPr>
              <a:defRPr/>
            </a:pPr>
            <a:endParaRPr lang="en-US" altLang="ja-JP" dirty="0">
              <a:latin typeface="HGPｺﾞｼｯｸE" pitchFamily="50" charset="-128"/>
              <a:ea typeface="HGPｺﾞｼｯｸE" pitchFamily="50" charset="-128"/>
            </a:endParaRPr>
          </a:p>
          <a:p>
            <a:pPr>
              <a:defRPr/>
            </a:pPr>
            <a:endParaRPr lang="ja-JP" altLang="ja-JP" dirty="0">
              <a:latin typeface="HGPｺﾞｼｯｸE" pitchFamily="50" charset="-128"/>
              <a:ea typeface="HGPｺﾞｼｯｸE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EC5A623-201F-E104-82A9-282602B65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256" y="1358849"/>
            <a:ext cx="9819146" cy="3804060"/>
          </a:xfrm>
          <a:prstGeom prst="rect">
            <a:avLst/>
          </a:prstGeom>
        </p:spPr>
      </p:pic>
      <p:sp>
        <p:nvSpPr>
          <p:cNvPr id="10243" name="Rectangle 7"/>
          <p:cNvSpPr>
            <a:spLocks noChangeArrowheads="1"/>
          </p:cNvSpPr>
          <p:nvPr/>
        </p:nvSpPr>
        <p:spPr bwMode="auto">
          <a:xfrm>
            <a:off x="0" y="457200"/>
            <a:ext cx="12801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ja-JP" altLang="ja-JP"/>
          </a:p>
        </p:txBody>
      </p:sp>
      <p:sp>
        <p:nvSpPr>
          <p:cNvPr id="10244" name="正方形/長方形 6"/>
          <p:cNvSpPr>
            <a:spLocks noChangeArrowheads="1"/>
          </p:cNvSpPr>
          <p:nvPr/>
        </p:nvSpPr>
        <p:spPr bwMode="auto">
          <a:xfrm>
            <a:off x="411163" y="889000"/>
            <a:ext cx="14670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ja-JP" dirty="0">
                <a:latin typeface="HGPｺﾞｼｯｸE" pitchFamily="50" charset="-128"/>
                <a:cs typeface="Times New Roman" pitchFamily="18" charset="0"/>
              </a:rPr>
              <a:t>◆</a:t>
            </a:r>
            <a:r>
              <a:rPr lang="ja-JP" altLang="en-US" dirty="0">
                <a:latin typeface="HGPｺﾞｼｯｸE" pitchFamily="50" charset="-128"/>
                <a:cs typeface="Times New Roman" pitchFamily="18" charset="0"/>
              </a:rPr>
              <a:t>表面上部</a:t>
            </a:r>
            <a:endParaRPr lang="ja-JP" altLang="ja-JP" dirty="0"/>
          </a:p>
        </p:txBody>
      </p:sp>
      <p:sp>
        <p:nvSpPr>
          <p:cNvPr id="10263" name="スライド番号プレースホルダー 1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E4DAC2BD-2E40-409E-9933-1A57A38BD29A}" type="slidenum">
              <a:rPr lang="en-US" altLang="ja-JP" smtClean="0"/>
              <a:pPr/>
              <a:t>2</a:t>
            </a:fld>
            <a:endParaRPr lang="en-US" altLang="ja-JP" dirty="0"/>
          </a:p>
        </p:txBody>
      </p:sp>
      <p:sp>
        <p:nvSpPr>
          <p:cNvPr id="10264" name="Text Box 4"/>
          <p:cNvSpPr txBox="1">
            <a:spLocks noChangeArrowheads="1"/>
          </p:cNvSpPr>
          <p:nvPr/>
        </p:nvSpPr>
        <p:spPr bwMode="auto">
          <a:xfrm>
            <a:off x="266700" y="168275"/>
            <a:ext cx="4477916" cy="38348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74981" tIns="37490" rIns="74981" bIns="37490">
            <a:spAutoFit/>
          </a:bodyPr>
          <a:lstStyle>
            <a:lvl1pPr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49300"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r>
              <a:rPr lang="ja-JP" altLang="en-US" dirty="0">
                <a:latin typeface="HGPｺﾞｼｯｸE" pitchFamily="50" charset="-128"/>
                <a:ea typeface="HGPｺﾞｼｯｸE" pitchFamily="50" charset="-128"/>
              </a:rPr>
              <a:t>主治医意見書作成ツールの入力方法</a:t>
            </a:r>
            <a:endParaRPr lang="en-US" altLang="ja-JP" dirty="0">
              <a:latin typeface="HGPｺﾞｼｯｸE" pitchFamily="50" charset="-128"/>
              <a:ea typeface="HGPｺﾞｼｯｸE" pitchFamily="50" charset="-128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646125"/>
              </p:ext>
            </p:extLst>
          </p:nvPr>
        </p:nvGraphicFramePr>
        <p:xfrm>
          <a:off x="707998" y="5520681"/>
          <a:ext cx="10809539" cy="36423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7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6389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①被保険者番号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「被保険者証番号</a:t>
                      </a: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を入力してください</a:t>
                      </a:r>
                      <a:r>
                        <a:rPr 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→」横の枠</a:t>
                      </a: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に番号を</a:t>
                      </a:r>
                      <a:r>
                        <a:rPr 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入力</a:t>
                      </a: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する</a:t>
                      </a:r>
                      <a:r>
                        <a:rPr 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と</a:t>
                      </a: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、主治医意見書表・裏の被保険者番号欄に</a:t>
                      </a:r>
                      <a:r>
                        <a:rPr 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自動</a:t>
                      </a: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で</a:t>
                      </a:r>
                      <a:r>
                        <a:rPr 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表示されます。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279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②</a:t>
                      </a: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記入日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 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「記入日→」横の枠にそれぞれ年（和暦）・月・日を入力すると、主治医意見書表の記入日欄に自動で表示されます。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0828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③氏名・住所・連絡先・医師氏名・医療機関名・医療機関所在地・医療機関連絡先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それぞれ色つきセル</a:t>
                      </a:r>
                      <a:r>
                        <a:rPr lang="ja-JP" alt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に</a:t>
                      </a: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直接</a:t>
                      </a:r>
                      <a:r>
                        <a:rPr lang="ja-JP" alt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入力して</a:t>
                      </a: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住所等が長く、印刷時に全て表示されない場合は、改行（</a:t>
                      </a:r>
                      <a:r>
                        <a:rPr lang="en-US" alt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Alt</a:t>
                      </a:r>
                      <a:r>
                        <a:rPr lang="ja-JP" alt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＋</a:t>
                      </a:r>
                      <a:r>
                        <a:rPr lang="en-US" altLang="ja-JP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Enter</a:t>
                      </a: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）もしくはフォントサイズを小さくしてください。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なお、医師氏名については自署となりますが、本ツールで入力した場合は、氏名横に押印をお願いします。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239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④生年月日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生年月日の元号はプルダウンリストより選択（明治・大正・昭和）し、年月日は直接入力してください。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8865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⑤性別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プルダウンリスト（男・女）より、選択してください。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625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5464696" y="1448162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①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849072" y="1448162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②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504256" y="310434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③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072208" y="386449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④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680720" y="3680410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⑤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F52EF-35D5-4B31-B0B7-7D9011710204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66030" y="968207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◆表面中部</a:t>
            </a: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337726"/>
              </p:ext>
            </p:extLst>
          </p:nvPr>
        </p:nvGraphicFramePr>
        <p:xfrm>
          <a:off x="1031624" y="6044408"/>
          <a:ext cx="10809539" cy="30748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7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7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⑥最終診察日・診断名・発症年月日・生活機能低下の～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それぞれ直接入力してください。印刷時に全て表示されていない場合は、改行もしくはフォントサイズの変更をお願いします。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44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⑦意見書作成回数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意見書作成回数について、該当のセルをクリックし、「レ」を選択してください。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643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+mn-cs"/>
                        </a:rPr>
                        <a:t>⑧他科受診の有無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他科受診の有無について、該当のセルをクリックするとチェックが入ります。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「有」の場合は該当の診療科目にチェックを入れてください。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247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⑨病状としての安定性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安定・不安定・不明の内、該当のセルをクリックし、「レ」を選択してください。</a:t>
                      </a:r>
                      <a:endParaRPr lang="en-US" altLang="ja-JP" sz="1500" kern="10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「不安定」の場合のみ、具体的な状況を直接入力してください。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632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⑩特別な医療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該当の処置内容があれば、セルをクリックし、「レ」を選択してください。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3664496" y="29603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⑥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984976" y="33610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⑦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224336" y="1088122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⑧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224336" y="2640360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⑨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224336" y="447249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⑩</a:t>
            </a:r>
            <a:endParaRPr kumimoji="1" lang="ja-JP" altLang="en-US" dirty="0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2"/>
          <a:srcRect l="2746" t="32282" r="29990" b="13067"/>
          <a:stretch/>
        </p:blipFill>
        <p:spPr>
          <a:xfrm>
            <a:off x="2656384" y="696144"/>
            <a:ext cx="8236324" cy="50650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41144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F52EF-35D5-4B31-B0B7-7D9011710204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24136" y="912168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◆表面下部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142336"/>
              </p:ext>
            </p:extLst>
          </p:nvPr>
        </p:nvGraphicFramePr>
        <p:xfrm>
          <a:off x="640160" y="5808712"/>
          <a:ext cx="10809539" cy="21636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7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7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⑫日常生活の自立度等、認知症の中核症状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それぞれ該当のセルをクリックし、「レ」を選択してください。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44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⑬認知症の行動・心理症状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有無について、該当のセルをクリックし、「レ」を選択してください。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「有」の場合は、該当の症状のセルをクリックし、「レ」を選択してください。また、その他に該当する場合は、「レ」を選択の上、（）内に直接入力してください。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643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+mn-cs"/>
                        </a:rPr>
                        <a:t>⑭その他の精神・神経症状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有無について、該当のセルをクリックし、「レ」を選択してください。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「有」の場合は、症状名を直接入力し、専門医受診の有無について該当のセルにて「レ」を選択してください。また、専門医受診有の場合は受診科名を直接入力してください。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1936304" y="1520170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⑫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936304" y="389643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⑬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936304" y="494461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⑭</a:t>
            </a: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2"/>
          <a:srcRect l="3125" t="43663" r="19476" b="11639"/>
          <a:stretch/>
        </p:blipFill>
        <p:spPr>
          <a:xfrm>
            <a:off x="2368352" y="1377615"/>
            <a:ext cx="9435353" cy="43590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7876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F52EF-35D5-4B31-B0B7-7D9011710204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68152" y="804470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◆裏面上部</a:t>
            </a: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887554"/>
              </p:ext>
            </p:extLst>
          </p:nvPr>
        </p:nvGraphicFramePr>
        <p:xfrm>
          <a:off x="712168" y="4512568"/>
          <a:ext cx="10809539" cy="41180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7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7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①利き腕、体重の変化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該当のセルをクリックし、「レ」を選択してください。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44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②身長・体重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それぞれ直接入力してください。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643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③四肢欠損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該当する場合は、「レ」を選択の上、部位を（）内に直接入力してください。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643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④麻痺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該当する部位全てにて「レ」を選択し、それぞれ該当する程度にて「レ」を選択してください。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その他を選択した場合は、部位を直接入力してください。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4767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⑤筋力の低下、関節の拘縮、関節の痛み、褥瘡、その他の皮膚疾患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該当する場合は、「レ」を選択の上、部位を直接入力し、該当する程度にて「レ」を選択してください。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643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⑥失調・不随意運動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該当の箇所にて「レ」を選択してください。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3952528" y="58406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①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752728" y="58406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②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368352" y="130414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③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368352" y="166418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④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368352" y="274430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⑤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368352" y="346438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⑥</a:t>
            </a: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2"/>
          <a:srcRect l="3033" t="39872" r="19383" b="26576"/>
          <a:stretch/>
        </p:blipFill>
        <p:spPr>
          <a:xfrm>
            <a:off x="2800400" y="984176"/>
            <a:ext cx="9457766" cy="32721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2849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F52EF-35D5-4B31-B0B7-7D9011710204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40160" y="776971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◆裏面中部</a:t>
            </a: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117033"/>
              </p:ext>
            </p:extLst>
          </p:nvPr>
        </p:nvGraphicFramePr>
        <p:xfrm>
          <a:off x="640160" y="5448672"/>
          <a:ext cx="10809539" cy="34805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7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7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⑦移動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屋外歩行、車いすの使用、歩行補助具・装具の使用について、それぞれ該当するものにて「レ」を選択してください。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44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⑧栄養・食生活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食事行為、現在の栄養状態について、それぞれ該当するものにて「レ」を選択してください。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また、栄養・食生活上の留意点がある場合は、（）内に直接入力してください。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643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⑨現在あるかまたは今後発生の可能性の高い状態とその対処方針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該当するセルをクリックし、チェックを入れてください。その他にチェックを入れた場合は、（）内に直接入力してください。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また、１つでも該当がある場合は、対処方針を（）内に直接入力してください。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643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⑩サービス利用による～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該当するものにて「レ」を選択してください。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4767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⑪医学的管理の必要性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該当するセルをクリックし、チェックを入れてください。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その他の医療系サービスにチェックを入れた場合は、（）内にサービス名等を直接入力してください。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2152328" y="101611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⑦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152328" y="206429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⑧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152328" y="307240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⑨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152328" y="386449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⑩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152328" y="429654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⑪</a:t>
            </a:r>
            <a:endParaRPr kumimoji="1" lang="ja-JP" altLang="en-US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2"/>
          <a:srcRect l="3125" t="33897" r="19383" b="19797"/>
          <a:stretch/>
        </p:blipFill>
        <p:spPr>
          <a:xfrm>
            <a:off x="2570865" y="860694"/>
            <a:ext cx="9446559" cy="45159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4271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F52EF-35D5-4B31-B0B7-7D9011710204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68152" y="840160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◆裏面下部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105950"/>
              </p:ext>
            </p:extLst>
          </p:nvPr>
        </p:nvGraphicFramePr>
        <p:xfrm>
          <a:off x="996030" y="6315324"/>
          <a:ext cx="10809539" cy="20299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7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7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⑫サービス提供時における～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血圧・摂食・嚥下・移動・運動について、それぞれ該当するものをクリックし、チェックを入れてください。該当するものがある場合、その他にチェックを入れた場合は、（）内に留意事項を直接入力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44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⑬感染症の有無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有無もしくは不明の内、該当のものにチェックを入れてください。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「有」の場合は、（）内に詳細を直接入力してください。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643"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/>
                        </a:rPr>
                        <a:t>⑭特記すべき事項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  <a:cs typeface="Times New Roman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色つきセル内に直接入力してください。</a:t>
                      </a:r>
                      <a:endParaRPr lang="en-US" alt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  <a:p>
                      <a:pPr marL="30480" algn="just">
                        <a:spcAft>
                          <a:spcPts val="0"/>
                        </a:spcAft>
                      </a:pPr>
                      <a:r>
                        <a:rPr lang="ja-JP" altLang="en-US" sz="1500" kern="100" dirty="0"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認定結果の通知を希望する場合は、この欄に希望する旨を記入してください。</a:t>
                      </a:r>
                      <a:endParaRPr lang="ja-JP" sz="1500" kern="100" dirty="0"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L="62868" marR="62868" marT="0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1936304" y="1088122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⑫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957939" y="202422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⑬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957939" y="249634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⑭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10F36594-72C2-6F38-639E-C81E1F49E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511" y="1088122"/>
            <a:ext cx="9424147" cy="482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65104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493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493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1243</Words>
  <Application>Microsoft Office PowerPoint</Application>
  <PresentationFormat>A3 297x420 mm</PresentationFormat>
  <Paragraphs>119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HGPｺﾞｼｯｸE</vt:lpstr>
      <vt:lpstr>ＭＳ Ｐ明朝</vt:lpstr>
      <vt:lpstr>Times New Roman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2026-09-01T02:31:09Z</dcterms:created>
  <dcterms:modified xsi:type="dcterms:W3CDTF">2026-09-01T02:48:30Z</dcterms:modified>
</cp:coreProperties>
</file>